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wmf" ContentType="image/x-wmf"/>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Default Extension="wmv" ContentType="video/x-ms-wmv"/>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90"/>
  </p:notesMasterIdLst>
  <p:sldIdLst>
    <p:sldId id="256" r:id="rId2"/>
    <p:sldId id="282" r:id="rId3"/>
    <p:sldId id="367" r:id="rId4"/>
    <p:sldId id="368" r:id="rId5"/>
    <p:sldId id="360" r:id="rId6"/>
    <p:sldId id="352" r:id="rId7"/>
    <p:sldId id="353" r:id="rId8"/>
    <p:sldId id="355" r:id="rId9"/>
    <p:sldId id="356" r:id="rId10"/>
    <p:sldId id="358" r:id="rId11"/>
    <p:sldId id="359" r:id="rId12"/>
    <p:sldId id="361" r:id="rId13"/>
    <p:sldId id="362" r:id="rId14"/>
    <p:sldId id="363" r:id="rId15"/>
    <p:sldId id="364" r:id="rId16"/>
    <p:sldId id="365" r:id="rId17"/>
    <p:sldId id="366" r:id="rId18"/>
    <p:sldId id="257" r:id="rId19"/>
    <p:sldId id="258" r:id="rId20"/>
    <p:sldId id="259" r:id="rId21"/>
    <p:sldId id="260" r:id="rId22"/>
    <p:sldId id="261" r:id="rId23"/>
    <p:sldId id="309" r:id="rId24"/>
    <p:sldId id="262" r:id="rId25"/>
    <p:sldId id="263" r:id="rId26"/>
    <p:sldId id="310" r:id="rId27"/>
    <p:sldId id="264" r:id="rId28"/>
    <p:sldId id="265" r:id="rId29"/>
    <p:sldId id="311" r:id="rId30"/>
    <p:sldId id="267" r:id="rId31"/>
    <p:sldId id="269" r:id="rId32"/>
    <p:sldId id="312" r:id="rId33"/>
    <p:sldId id="266" r:id="rId34"/>
    <p:sldId id="323" r:id="rId35"/>
    <p:sldId id="268" r:id="rId36"/>
    <p:sldId id="271" r:id="rId37"/>
    <p:sldId id="270" r:id="rId38"/>
    <p:sldId id="272" r:id="rId39"/>
    <p:sldId id="319" r:id="rId40"/>
    <p:sldId id="273" r:id="rId41"/>
    <p:sldId id="274" r:id="rId42"/>
    <p:sldId id="275" r:id="rId43"/>
    <p:sldId id="276" r:id="rId44"/>
    <p:sldId id="305" r:id="rId45"/>
    <p:sldId id="316" r:id="rId46"/>
    <p:sldId id="315" r:id="rId47"/>
    <p:sldId id="317" r:id="rId48"/>
    <p:sldId id="318" r:id="rId49"/>
    <p:sldId id="325" r:id="rId50"/>
    <p:sldId id="320" r:id="rId51"/>
    <p:sldId id="326" r:id="rId52"/>
    <p:sldId id="283" r:id="rId53"/>
    <p:sldId id="349" r:id="rId54"/>
    <p:sldId id="285" r:id="rId55"/>
    <p:sldId id="346" r:id="rId56"/>
    <p:sldId id="345" r:id="rId57"/>
    <p:sldId id="287" r:id="rId58"/>
    <p:sldId id="284" r:id="rId59"/>
    <p:sldId id="288" r:id="rId60"/>
    <p:sldId id="289" r:id="rId61"/>
    <p:sldId id="290" r:id="rId62"/>
    <p:sldId id="344" r:id="rId63"/>
    <p:sldId id="291" r:id="rId64"/>
    <p:sldId id="293" r:id="rId65"/>
    <p:sldId id="327" r:id="rId66"/>
    <p:sldId id="292" r:id="rId67"/>
    <p:sldId id="328" r:id="rId68"/>
    <p:sldId id="294" r:id="rId69"/>
    <p:sldId id="329" r:id="rId70"/>
    <p:sldId id="295" r:id="rId71"/>
    <p:sldId id="330" r:id="rId72"/>
    <p:sldId id="297" r:id="rId73"/>
    <p:sldId id="342" r:id="rId74"/>
    <p:sldId id="350" r:id="rId75"/>
    <p:sldId id="351" r:id="rId76"/>
    <p:sldId id="343" r:id="rId77"/>
    <p:sldId id="296" r:id="rId78"/>
    <p:sldId id="331" r:id="rId79"/>
    <p:sldId id="333" r:id="rId80"/>
    <p:sldId id="332" r:id="rId81"/>
    <p:sldId id="334" r:id="rId82"/>
    <p:sldId id="336" r:id="rId83"/>
    <p:sldId id="337" r:id="rId84"/>
    <p:sldId id="338" r:id="rId85"/>
    <p:sldId id="341" r:id="rId86"/>
    <p:sldId id="340" r:id="rId87"/>
    <p:sldId id="348" r:id="rId88"/>
    <p:sldId id="339" r:id="rId8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333" autoAdjust="0"/>
  </p:normalViewPr>
  <p:slideViewPr>
    <p:cSldViewPr snapToGrid="0">
      <p:cViewPr varScale="1">
        <p:scale>
          <a:sx n="102" d="100"/>
          <a:sy n="102" d="100"/>
        </p:scale>
        <p:origin x="-23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102"/>
    </p:cViewPr>
  </p:sorterViewPr>
  <p:gridSpacing cx="36868100" cy="3686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1464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146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464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64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1464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44E5D8B2-3F7A-452F-96C9-511700398E85}" type="slidenum">
              <a:rPr lang="en-US"/>
              <a:pPr/>
              <a:t>‹#›</a:t>
            </a:fld>
            <a:endParaRPr lang="en-US"/>
          </a:p>
        </p:txBody>
      </p:sp>
    </p:spTree>
    <p:extLst>
      <p:ext uri="{BB962C8B-B14F-4D97-AF65-F5344CB8AC3E}">
        <p14:creationId xmlns:p14="http://schemas.microsoft.com/office/powerpoint/2010/main" xmlns="" val="290580822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9278DD-C456-4B5D-9DA0-46000F292C25}" type="slidenum">
              <a:rPr lang="en-US"/>
              <a:pPr/>
              <a:t>1</a:t>
            </a:fld>
            <a:endParaRPr lang="en-US"/>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B136DF-8890-4A56-BEB2-A05ED2BB7B2F}" type="slidenum">
              <a:rPr lang="en-US"/>
              <a:pPr/>
              <a:t>10</a:t>
            </a:fld>
            <a:endParaRPr lang="en-US"/>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959B98-A363-4B5B-A9E9-104BBA8F1F82}" type="slidenum">
              <a:rPr lang="en-US"/>
              <a:pPr/>
              <a:t>11</a:t>
            </a:fld>
            <a:endParaRPr lang="en-US"/>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8D0B2E-73A5-40FA-A51D-5647A0F47589}" type="slidenum">
              <a:rPr lang="en-US"/>
              <a:pPr/>
              <a:t>12</a:t>
            </a:fld>
            <a:endParaRPr lang="en-US"/>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B79209-5343-4491-8F4E-A0DA31B6EE72}" type="slidenum">
              <a:rPr lang="en-US"/>
              <a:pPr/>
              <a:t>13</a:t>
            </a:fld>
            <a:endParaRPr lang="en-US"/>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4C7A66-94AD-465E-80F0-8E1098BF8175}" type="slidenum">
              <a:rPr lang="en-US"/>
              <a:pPr/>
              <a:t>14</a:t>
            </a:fld>
            <a:endParaRPr lang="en-US"/>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D608CC-0E19-4272-AC72-622A81109764}" type="slidenum">
              <a:rPr lang="en-US"/>
              <a:pPr/>
              <a:t>15</a:t>
            </a:fld>
            <a:endParaRPr lang="en-US"/>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2C6564-C629-4A80-BE0A-5B7D185EDD74}" type="slidenum">
              <a:rPr lang="en-US"/>
              <a:pPr/>
              <a:t>16</a:t>
            </a:fld>
            <a:endParaRPr lang="en-US"/>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A80CEE-D189-45B9-80FD-097E927F6C93}" type="slidenum">
              <a:rPr lang="en-US"/>
              <a:pPr/>
              <a:t>17</a:t>
            </a:fld>
            <a:endParaRPr lang="en-US"/>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B153A0-807E-4F34-8DAA-587AD95B96B7}" type="slidenum">
              <a:rPr lang="en-US"/>
              <a:pPr/>
              <a:t>18</a:t>
            </a:fld>
            <a:endParaRPr 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325BFC-F8A7-4F1A-A812-A5358637616C}" type="slidenum">
              <a:rPr lang="en-US"/>
              <a:pPr/>
              <a:t>19</a:t>
            </a:fld>
            <a:endParaRPr lang="en-US"/>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982E6C-848B-47D8-8313-7E1109E11DF3}" type="slidenum">
              <a:rPr lang="en-US"/>
              <a:pPr/>
              <a:t>2</a:t>
            </a:fld>
            <a:endParaRPr lang="en-US"/>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3AA2BB-6B34-43D6-BCC1-B23BD2EC724E}" type="slidenum">
              <a:rPr lang="en-US"/>
              <a:pPr/>
              <a:t>20</a:t>
            </a:fld>
            <a:endParaRPr lang="en-US"/>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D6B465-A183-4B17-A3B2-BF8A66DD1F69}" type="slidenum">
              <a:rPr lang="en-US"/>
              <a:pPr/>
              <a:t>21</a:t>
            </a:fld>
            <a:endParaRPr 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D99B43-1E3A-4F6B-8427-A8234142E097}" type="slidenum">
              <a:rPr lang="en-US"/>
              <a:pPr/>
              <a:t>22</a:t>
            </a:fld>
            <a:endParaRPr lang="en-US"/>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550C1F-1E3F-4C68-8A59-AFA08BD85DDB}" type="slidenum">
              <a:rPr lang="en-US"/>
              <a:pPr/>
              <a:t>23</a:t>
            </a:fld>
            <a:endParaRPr 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DD16B3-CD36-4821-9475-B668B473C664}" type="slidenum">
              <a:rPr lang="en-US"/>
              <a:pPr/>
              <a:t>24</a:t>
            </a:fld>
            <a:endParaRPr 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310739-BC79-4914-B721-794DECF542D1}" type="slidenum">
              <a:rPr lang="en-US"/>
              <a:pPr/>
              <a:t>25</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3E7B3E-D6BB-40A9-A0D7-2C47D21AE66E}" type="slidenum">
              <a:rPr lang="en-US"/>
              <a:pPr/>
              <a:t>26</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3D9934-32A5-45D3-91C4-FBEE9408C734}" type="slidenum">
              <a:rPr lang="en-US"/>
              <a:pPr/>
              <a:t>27</a:t>
            </a:fld>
            <a:endParaRPr lang="en-US"/>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354314-CF29-422A-BFA8-CB8B8C3F3B33}" type="slidenum">
              <a:rPr lang="en-US"/>
              <a:pPr/>
              <a:t>28</a:t>
            </a:fld>
            <a:endParaRPr lang="en-US"/>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000B6-FD27-4DAC-8DD7-4AF28E40C51E}" type="slidenum">
              <a:rPr lang="en-US"/>
              <a:pPr/>
              <a:t>29</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952617-1879-4E80-89B4-681C41B8D220}" type="slidenum">
              <a:rPr lang="en-US"/>
              <a:pPr/>
              <a:t>3</a:t>
            </a:fld>
            <a:endParaRPr lang="en-US"/>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8C6508-9F51-4172-B153-73778FE152F8}" type="slidenum">
              <a:rPr lang="en-US"/>
              <a:pPr/>
              <a:t>30</a:t>
            </a:fld>
            <a:endParaRPr lang="en-US"/>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79A6D8-C259-4027-9490-3784D8FE18D3}" type="slidenum">
              <a:rPr lang="en-US"/>
              <a:pPr/>
              <a:t>31</a:t>
            </a:fld>
            <a:endParaRPr lang="en-US"/>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13B3F5-2896-4A61-9072-AC4F2C08858C}" type="slidenum">
              <a:rPr lang="en-US"/>
              <a:pPr/>
              <a:t>32</a:t>
            </a:fld>
            <a:endParaRPr lang="en-US"/>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Upward</a:t>
            </a:r>
            <a:r>
              <a:rPr lang="en-US" baseline="0" dirty="0" smtClean="0"/>
              <a:t> movement of air leads to low pressure at surface since air diverges at top of atmosphere leaving less mass thus less pressure</a:t>
            </a:r>
            <a:endParaRPr lang="en-US" dirty="0" smtClean="0"/>
          </a:p>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44D1A1-100B-43B7-9B77-98494CB22CBE}" type="slidenum">
              <a:rPr lang="en-US"/>
              <a:pPr/>
              <a:t>33</a:t>
            </a:fld>
            <a:endParaRPr lang="en-US"/>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B9D043-55EB-49B1-9BA7-B4D40632C7BF}" type="slidenum">
              <a:rPr lang="en-US"/>
              <a:pPr/>
              <a:t>34</a:t>
            </a:fld>
            <a:endParaRPr lang="en-US"/>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66BD1E-1579-46E3-9EC1-AAD6E4F325A4}" type="slidenum">
              <a:rPr lang="en-US"/>
              <a:pPr/>
              <a:t>35</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916C02-4506-4E75-BF72-764898566838}" type="slidenum">
              <a:rPr lang="en-US"/>
              <a:pPr/>
              <a:t>36</a:t>
            </a:fld>
            <a:endParaRPr lang="en-US"/>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BB6CF8-EB72-4E5F-BCC4-58BFCD676F52}" type="slidenum">
              <a:rPr lang="en-US"/>
              <a:pPr/>
              <a:t>37</a:t>
            </a:fld>
            <a:endParaRPr lang="en-US"/>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F4E34F-DE6D-425D-B983-F0C2973899B2}" type="slidenum">
              <a:rPr lang="en-US"/>
              <a:pPr/>
              <a:t>38</a:t>
            </a:fld>
            <a:endParaRPr 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43E64A-87D7-492D-8C44-3BAE6B2C9890}" type="slidenum">
              <a:rPr lang="en-US"/>
              <a:pPr/>
              <a:t>39</a:t>
            </a:fld>
            <a:endParaRPr lang="en-US"/>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959B98-A363-4B5B-A9E9-104BBA8F1F82}" type="slidenum">
              <a:rPr lang="en-US"/>
              <a:pPr/>
              <a:t>4</a:t>
            </a:fld>
            <a:endParaRPr lang="en-US"/>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90A43D-7A2D-48CE-A3EE-B7747F7200C0}" type="slidenum">
              <a:rPr lang="en-US"/>
              <a:pPr/>
              <a:t>40</a:t>
            </a:fld>
            <a:endParaRPr lang="en-US"/>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5D7F2E-5E7D-4B86-ABB1-EF45BED49FD3}" type="slidenum">
              <a:rPr lang="en-US"/>
              <a:pPr/>
              <a:t>41</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97EEFA-A315-45CE-A6A3-F9F251FC6395}" type="slidenum">
              <a:rPr lang="en-US"/>
              <a:pPr/>
              <a:t>42</a:t>
            </a:fld>
            <a:endParaRPr lang="en-US"/>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C6BDC9-D37F-47D1-9045-5BEB249E0425}" type="slidenum">
              <a:rPr lang="en-US"/>
              <a:pPr/>
              <a:t>43</a:t>
            </a:fld>
            <a:endParaRPr lang="en-US"/>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A84A23-13D6-48F4-9C27-D4EEFDD45387}" type="slidenum">
              <a:rPr lang="en-US"/>
              <a:pPr/>
              <a:t>44</a:t>
            </a:fld>
            <a:endParaRPr lang="en-US"/>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7F846B-6592-4EED-ADC3-FDA682C5CF86}" type="slidenum">
              <a:rPr lang="en-US"/>
              <a:pPr/>
              <a:t>45</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B5C384-2808-4F2D-A840-05BC6FFFD72F}" type="slidenum">
              <a:rPr lang="en-US"/>
              <a:pPr/>
              <a:t>46</a:t>
            </a:fld>
            <a:endParaRPr lang="en-US"/>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04776D-214D-4911-9E9B-5A9BA3EDEC5D}" type="slidenum">
              <a:rPr lang="en-US"/>
              <a:pPr/>
              <a:t>47</a:t>
            </a:fld>
            <a:endParaRPr lang="en-US"/>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CB0997-8A57-48A6-9E3A-656A8C03E6D1}" type="slidenum">
              <a:rPr lang="en-US"/>
              <a:pPr/>
              <a:t>48</a:t>
            </a:fld>
            <a:endParaRPr lang="en-US"/>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7B48C8-E2C1-420C-B362-D2155A657439}" type="slidenum">
              <a:rPr lang="en-US"/>
              <a:pPr/>
              <a:t>49</a:t>
            </a:fld>
            <a:endParaRPr lang="en-US"/>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r>
              <a:rPr lang="en-US" dirty="0" smtClean="0"/>
              <a:t>Liquid</a:t>
            </a:r>
            <a:r>
              <a:rPr lang="en-US" baseline="0" dirty="0" smtClean="0"/>
              <a:t> and vapor at same T have same kinetic energy, but liquid has bonds which reduce the potential energy. Breaking a bond requires energy input, forming bond releases energy. Bonded particles are stable compared to free particles. They would be at the bottom of the hill, breaking their bond would be like bringing them to top of the hill. LIQUID HAS LESS POTENTIAL ENERGY THAN VAPOR.  Two freely moving particles are going to have more energy than two bonded particles even if both situations have same kinetic energy </a:t>
            </a:r>
            <a:r>
              <a:rPr lang="en-US" baseline="0" dirty="0" err="1" smtClean="0"/>
              <a:t>ie</a:t>
            </a:r>
            <a:r>
              <a:rPr lang="en-US" baseline="0" dirty="0" smtClean="0"/>
              <a:t> Temperature.</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3F1EC4-F2A6-4CC8-B168-C312970BE95F}" type="slidenum">
              <a:rPr lang="en-US"/>
              <a:pPr/>
              <a:t>5</a:t>
            </a:fld>
            <a:endParaRPr lang="en-US"/>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3EE291-DE03-47AF-9EC7-257EF5BE6269}" type="slidenum">
              <a:rPr lang="en-US"/>
              <a:pPr/>
              <a:t>50</a:t>
            </a:fld>
            <a:endParaRPr lang="en-US"/>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EF1D9C-D5FD-4C3C-AAE6-2988E55B3B49}" type="slidenum">
              <a:rPr lang="en-US"/>
              <a:pPr/>
              <a:t>51</a:t>
            </a:fld>
            <a:endParaRPr lang="en-US"/>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11F033-0C77-46DA-A663-7C81D4FE7A83}" type="slidenum">
              <a:rPr lang="en-US"/>
              <a:pPr/>
              <a:t>52</a:t>
            </a:fld>
            <a:endParaRPr lang="en-US"/>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CD9472-1CA2-4949-A1A7-6A1DA5FC450F}" type="slidenum">
              <a:rPr lang="en-US"/>
              <a:pPr/>
              <a:t>53</a:t>
            </a:fld>
            <a:endParaRPr lang="en-US"/>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45758F-921D-40C7-AE21-A44C36622884}" type="slidenum">
              <a:rPr lang="en-US"/>
              <a:pPr/>
              <a:t>54</a:t>
            </a:fld>
            <a:endParaRPr lang="en-US"/>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144B51-6D37-4DD1-823D-FB4CB0D5C470}" type="slidenum">
              <a:rPr lang="en-US"/>
              <a:pPr/>
              <a:t>55</a:t>
            </a:fld>
            <a:endParaRPr lang="en-US"/>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487A0C-572C-464A-B36F-EF1DBE810A22}" type="slidenum">
              <a:rPr lang="en-US"/>
              <a:pPr/>
              <a:t>56</a:t>
            </a:fld>
            <a:endParaRPr lang="en-US"/>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A0793B-1D9E-4EAD-A828-FA723DDFFB5C}" type="slidenum">
              <a:rPr lang="en-US"/>
              <a:pPr/>
              <a:t>57</a:t>
            </a:fld>
            <a:endParaRPr lang="en-US"/>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56B49A-3AB0-44F8-87C4-4CBA2D979605}" type="slidenum">
              <a:rPr lang="en-US"/>
              <a:pPr/>
              <a:t>58</a:t>
            </a:fld>
            <a:endParaRPr lang="en-US"/>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A614F4-C607-4E8A-9A55-BD0AC4001D8C}" type="slidenum">
              <a:rPr lang="en-US"/>
              <a:pPr/>
              <a:t>59</a:t>
            </a:fld>
            <a:endParaRPr lang="en-US"/>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4A862A-0C68-4EB8-98A3-5A2E0641F0DD}" type="slidenum">
              <a:rPr lang="en-US"/>
              <a:pPr/>
              <a:t>6</a:t>
            </a:fld>
            <a:endParaRPr lang="en-US"/>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23D01B-CDAF-4220-85FA-77329556E90A}" type="slidenum">
              <a:rPr lang="en-US"/>
              <a:pPr/>
              <a:t>60</a:t>
            </a:fld>
            <a:endParaRPr lang="en-US"/>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3D65F1-C700-4053-91CB-2C3EBEB1B6E7}" type="slidenum">
              <a:rPr lang="en-US"/>
              <a:pPr/>
              <a:t>61</a:t>
            </a:fld>
            <a:endParaRPr lang="en-US"/>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68E9D7-EB4E-407B-A1C8-779037BA6194}" type="slidenum">
              <a:rPr lang="en-US"/>
              <a:pPr/>
              <a:t>62</a:t>
            </a:fld>
            <a:endParaRPr lang="en-US"/>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1CFDE9-B0B7-4CFF-B99B-242731644C45}" type="slidenum">
              <a:rPr lang="en-US"/>
              <a:pPr/>
              <a:t>63</a:t>
            </a:fld>
            <a:endParaRPr lang="en-US"/>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E0DBAA-60CC-4916-8D3B-C23A65E40F3D}" type="slidenum">
              <a:rPr lang="en-US"/>
              <a:pPr/>
              <a:t>64</a:t>
            </a:fld>
            <a:endParaRPr lang="en-US"/>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2EC912-433A-4E4D-9B93-A490DDB20829}" type="slidenum">
              <a:rPr lang="en-US"/>
              <a:pPr/>
              <a:t>65</a:t>
            </a:fld>
            <a:endParaRPr lang="en-US"/>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135A57-1C4B-4138-BC31-44967994A82F}" type="slidenum">
              <a:rPr lang="en-US"/>
              <a:pPr/>
              <a:t>66</a:t>
            </a:fld>
            <a:endParaRPr lang="en-US"/>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A49287-8B8B-4E85-AB38-7EF69BA958E3}" type="slidenum">
              <a:rPr lang="en-US"/>
              <a:pPr/>
              <a:t>67</a:t>
            </a:fld>
            <a:endParaRPr lang="en-US"/>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2F7774-FAF3-4C92-9A2B-B014D22BA0C3}" type="slidenum">
              <a:rPr lang="en-US"/>
              <a:pPr/>
              <a:t>68</a:t>
            </a:fld>
            <a:endParaRPr lang="en-US"/>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2BD013-FE6D-4FBE-9111-630B26FFF6D1}" type="slidenum">
              <a:rPr lang="en-US"/>
              <a:pPr/>
              <a:t>69</a:t>
            </a:fld>
            <a:endParaRPr lang="en-US"/>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B61794-30AA-4A06-998E-6986675DC60F}" type="slidenum">
              <a:rPr lang="en-US"/>
              <a:pPr/>
              <a:t>7</a:t>
            </a:fld>
            <a:endParaRPr lang="en-US"/>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7F8135-A75A-4770-976C-84A95D5F1F68}" type="slidenum">
              <a:rPr lang="en-US"/>
              <a:pPr/>
              <a:t>70</a:t>
            </a:fld>
            <a:endParaRPr lang="en-US"/>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r>
              <a:rPr lang="en-US" dirty="0" smtClean="0"/>
              <a:t>The</a:t>
            </a:r>
            <a:r>
              <a:rPr lang="en-US" baseline="0" dirty="0" smtClean="0"/>
              <a:t> thermosphere absorbs the high energy photons from the sun because they come in contact with thermosphere first.</a:t>
            </a:r>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6AD03B-6A37-4C09-9775-AA4284F0F463}" type="slidenum">
              <a:rPr lang="en-US"/>
              <a:pPr/>
              <a:t>71</a:t>
            </a:fld>
            <a:endParaRPr lang="en-US"/>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FA2EC7-2C09-4E68-88AA-5E94556E9327}" type="slidenum">
              <a:rPr lang="en-US"/>
              <a:pPr/>
              <a:t>72</a:t>
            </a:fld>
            <a:endParaRPr lang="en-US"/>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0AD563-B1D7-49B8-A1E6-C82010277904}" type="slidenum">
              <a:rPr lang="en-US"/>
              <a:pPr/>
              <a:t>73</a:t>
            </a:fld>
            <a:endParaRPr lang="en-US"/>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D4F933-077C-4D94-8877-CF894833626A}" type="slidenum">
              <a:rPr lang="en-US"/>
              <a:pPr/>
              <a:t>76</a:t>
            </a:fld>
            <a:endParaRPr lang="en-US"/>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p:txBody>
          <a:bodyPr/>
          <a:lstStyle/>
          <a:p>
            <a:r>
              <a:rPr lang="en-US" dirty="0" smtClean="0"/>
              <a:t>Winds and un</a:t>
            </a:r>
            <a:r>
              <a:rPr lang="en-US" baseline="0" dirty="0" smtClean="0"/>
              <a:t>ique cloud chemistry. In September it is the end of their dark winter and the presence of UV takes </a:t>
            </a:r>
            <a:r>
              <a:rPr lang="en-US" baseline="0" smtClean="0"/>
              <a:t>its effect</a:t>
            </a:r>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CF689F-9288-47A0-8F15-FDDA452BEDEF}" type="slidenum">
              <a:rPr lang="en-US"/>
              <a:pPr/>
              <a:t>77</a:t>
            </a:fld>
            <a:endParaRPr lang="en-US"/>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9139D6-AA15-4C4E-8823-EFA23BFF9087}" type="slidenum">
              <a:rPr lang="en-US"/>
              <a:pPr/>
              <a:t>78</a:t>
            </a:fld>
            <a:endParaRPr lang="en-US"/>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5A01A0-A3D8-447A-B77F-0E0F1005DBD8}" type="slidenum">
              <a:rPr lang="en-US"/>
              <a:pPr/>
              <a:t>79</a:t>
            </a:fld>
            <a:endParaRPr lang="en-US"/>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FABDDF-3C91-4EEF-B862-1D7CE1287C0E}" type="slidenum">
              <a:rPr lang="en-US"/>
              <a:pPr/>
              <a:t>80</a:t>
            </a:fld>
            <a:endParaRPr lang="en-US"/>
          </a:p>
        </p:txBody>
      </p:sp>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8575B3-7962-4CAA-9BEA-EACBE810BFE0}" type="slidenum">
              <a:rPr lang="en-US"/>
              <a:pPr/>
              <a:t>81</a:t>
            </a:fld>
            <a:endParaRPr lang="en-US"/>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226E88-855F-4660-BB0F-FEA332314A60}" type="slidenum">
              <a:rPr lang="en-US"/>
              <a:pPr/>
              <a:t>8</a:t>
            </a:fld>
            <a:endParaRPr lang="en-US"/>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227CA3-17DF-4939-9E64-ED34F55B2B39}" type="slidenum">
              <a:rPr lang="en-US"/>
              <a:pPr/>
              <a:t>82</a:t>
            </a:fld>
            <a:endParaRPr lang="en-US"/>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F8DCED-C480-4A0E-9E41-90E817927ECE}" type="slidenum">
              <a:rPr lang="en-US"/>
              <a:pPr/>
              <a:t>83</a:t>
            </a:fld>
            <a:endParaRPr lang="en-US"/>
          </a:p>
        </p:txBody>
      </p:sp>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134E33-1546-4665-9E20-600BB83A779C}" type="slidenum">
              <a:rPr lang="en-US"/>
              <a:pPr/>
              <a:t>84</a:t>
            </a:fld>
            <a:endParaRPr lang="en-US"/>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FE1342-3764-4274-9E10-5A057A9B6D62}" type="slidenum">
              <a:rPr lang="en-US"/>
              <a:pPr/>
              <a:t>85</a:t>
            </a:fld>
            <a:endParaRPr lang="en-US"/>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BA54A0-12B5-4150-B45F-4F96D70180AC}" type="slidenum">
              <a:rPr lang="en-US"/>
              <a:pPr/>
              <a:t>86</a:t>
            </a:fld>
            <a:endParaRPr lang="en-US"/>
          </a:p>
        </p:txBody>
      </p:sp>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525D35-1D2F-4ED3-ACB0-11E38E78F965}" type="slidenum">
              <a:rPr lang="en-US"/>
              <a:pPr/>
              <a:t>87</a:t>
            </a:fld>
            <a:endParaRPr lang="en-US"/>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C2D8C8-1197-4B28-B05B-7B0CB40D977F}" type="slidenum">
              <a:rPr lang="en-US"/>
              <a:pPr/>
              <a:t>88</a:t>
            </a:fld>
            <a:endParaRPr lang="en-US"/>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8B07F3-B269-4EE8-819B-735EA4C9FBE2}" type="slidenum">
              <a:rPr lang="en-US"/>
              <a:pPr/>
              <a:t>9</a:t>
            </a:fld>
            <a:endParaRPr lang="en-US"/>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A48702D-1C62-4AD3-ADB1-A0A7B73A04F3}" type="slidenum">
              <a:rPr lang="en-US"/>
              <a:pPr/>
              <a:t>‹#›</a:t>
            </a:fld>
            <a:endParaRPr lang="en-US"/>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AA0EC90-4D4F-4109-82FA-91770FB30F9D}" type="slidenum">
              <a:rPr lang="en-US"/>
              <a:pPr/>
              <a:t>‹#›</a:t>
            </a:fld>
            <a:endParaRPr 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1295400"/>
            <a:ext cx="1771650" cy="464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52600" y="1295400"/>
            <a:ext cx="5162550" cy="464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2C2732D-6A4F-4ACC-8D49-4330AF83E82E}" type="slidenum">
              <a:rPr lang="en-US"/>
              <a:pPr/>
              <a:t>‹#›</a:t>
            </a:fld>
            <a:endParaRPr lang="en-U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154AC8E-4EAC-4C22-8C20-992616FF1446}" type="slidenum">
              <a:rPr lang="en-US"/>
              <a:pPr/>
              <a:t>‹#›</a:t>
            </a:fld>
            <a:endParaRPr 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AE2324D-E0E8-473E-8EEA-EDCA8C409F44}" type="slidenum">
              <a:rPr lang="en-US"/>
              <a:pPr/>
              <a:t>‹#›</a:t>
            </a:fld>
            <a:endParaRPr lang="en-US"/>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52600" y="2438400"/>
            <a:ext cx="34671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72100" y="2438400"/>
            <a:ext cx="34671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1E11D25-F045-47E6-AE24-E94776910F79}" type="slidenum">
              <a:rPr lang="en-US"/>
              <a:pPr/>
              <a:t>‹#›</a:t>
            </a:fld>
            <a:endParaRPr 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4FAE1F0-4E79-4913-9E8E-C3FB203C8AA8}" type="slidenum">
              <a:rPr lang="en-US"/>
              <a:pPr/>
              <a:t>‹#›</a:t>
            </a:fld>
            <a:endParaRPr 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6CA3930-8365-4CE7-8BA8-C4177B254C01}" type="slidenum">
              <a:rPr lang="en-US"/>
              <a:pPr/>
              <a:t>‹#›</a:t>
            </a:fld>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0FC0F29-FA59-4A8C-9424-CDC44677F894}" type="slidenum">
              <a:rPr lang="en-US"/>
              <a:pPr/>
              <a:t>‹#›</a:t>
            </a:fld>
            <a:endParaRPr lang="en-U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2D86FC8-5197-496E-9D61-DD4677A7CCB4}" type="slidenum">
              <a:rPr lang="en-US"/>
              <a:pPr/>
              <a:t>‹#›</a:t>
            </a:fld>
            <a:endParaRPr lang="en-U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B3AF596-FF7A-400D-BE19-554D1D7A94DB}" type="slidenum">
              <a:rPr lang="en-US"/>
              <a:pPr/>
              <a:t>‹#›</a:t>
            </a:fld>
            <a:endParaRPr 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1752600" y="1295400"/>
            <a:ext cx="7086600" cy="8842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1752600" y="2438400"/>
            <a:ext cx="7086600" cy="3505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endParaRPr lang="en-US"/>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45FC78FF-36AA-4C77-B9C3-D37FBED11691}"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ransition>
    <p:fade thruBlk="1"/>
  </p:transition>
  <p:txStyles>
    <p:title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Black" pitchFamily="34" charset="0"/>
        </a:defRPr>
      </a:lvl2pPr>
      <a:lvl3pPr algn="l" rtl="0" fontAlgn="base">
        <a:spcBef>
          <a:spcPct val="0"/>
        </a:spcBef>
        <a:spcAft>
          <a:spcPct val="0"/>
        </a:spcAft>
        <a:defRPr sz="4000">
          <a:solidFill>
            <a:schemeClr val="tx2"/>
          </a:solidFill>
          <a:latin typeface="Arial Black" pitchFamily="34" charset="0"/>
        </a:defRPr>
      </a:lvl3pPr>
      <a:lvl4pPr algn="l" rtl="0" fontAlgn="base">
        <a:spcBef>
          <a:spcPct val="0"/>
        </a:spcBef>
        <a:spcAft>
          <a:spcPct val="0"/>
        </a:spcAft>
        <a:defRPr sz="4000">
          <a:solidFill>
            <a:schemeClr val="tx2"/>
          </a:solidFill>
          <a:latin typeface="Arial Black" pitchFamily="34" charset="0"/>
        </a:defRPr>
      </a:lvl4pPr>
      <a:lvl5pPr algn="l" rtl="0" fontAlgn="base">
        <a:spcBef>
          <a:spcPct val="0"/>
        </a:spcBef>
        <a:spcAft>
          <a:spcPct val="0"/>
        </a:spcAft>
        <a:defRPr sz="4000">
          <a:solidFill>
            <a:schemeClr val="tx2"/>
          </a:solidFill>
          <a:latin typeface="Arial Black" pitchFamily="34" charset="0"/>
        </a:defRPr>
      </a:lvl5pPr>
      <a:lvl6pPr marL="457200" algn="l" rtl="0" fontAlgn="base">
        <a:spcBef>
          <a:spcPct val="0"/>
        </a:spcBef>
        <a:spcAft>
          <a:spcPct val="0"/>
        </a:spcAft>
        <a:defRPr sz="4000">
          <a:solidFill>
            <a:schemeClr val="tx2"/>
          </a:solidFill>
          <a:latin typeface="Arial Black" pitchFamily="34" charset="0"/>
        </a:defRPr>
      </a:lvl6pPr>
      <a:lvl7pPr marL="914400" algn="l" rtl="0" fontAlgn="base">
        <a:spcBef>
          <a:spcPct val="0"/>
        </a:spcBef>
        <a:spcAft>
          <a:spcPct val="0"/>
        </a:spcAft>
        <a:defRPr sz="4000">
          <a:solidFill>
            <a:schemeClr val="tx2"/>
          </a:solidFill>
          <a:latin typeface="Arial Black" pitchFamily="34" charset="0"/>
        </a:defRPr>
      </a:lvl7pPr>
      <a:lvl8pPr marL="1371600" algn="l" rtl="0" fontAlgn="base">
        <a:spcBef>
          <a:spcPct val="0"/>
        </a:spcBef>
        <a:spcAft>
          <a:spcPct val="0"/>
        </a:spcAft>
        <a:defRPr sz="4000">
          <a:solidFill>
            <a:schemeClr val="tx2"/>
          </a:solidFill>
          <a:latin typeface="Arial Black" pitchFamily="34" charset="0"/>
        </a:defRPr>
      </a:lvl8pPr>
      <a:lvl9pPr marL="1828800" algn="l" rtl="0" fontAlgn="base">
        <a:spcBef>
          <a:spcPct val="0"/>
        </a:spcBef>
        <a:spcAft>
          <a:spcPct val="0"/>
        </a:spcAft>
        <a:defRPr sz="4000">
          <a:solidFill>
            <a:schemeClr val="tx2"/>
          </a:solidFill>
          <a:latin typeface="Arial Black"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media" Target="file:///\\geoserv3\staff$\jgammack\Courses\Weather%20&amp;%20Climate\Organized%20Lectures\Lecture%202\Liquid.avi" TargetMode="External"/><Relationship Id="rId3" Type="http://schemas.openxmlformats.org/officeDocument/2006/relationships/video" Target="file:///\\geoterm3\student$\aevans26\MET%202010\Lecture%20Material%20Summer%202011\Lecture%202%20-%20Energy%20in%20Atmos\Solid.avi" TargetMode="External"/><Relationship Id="rId7" Type="http://schemas.openxmlformats.org/officeDocument/2006/relationships/image" Target="../media/image6.png"/><Relationship Id="rId2" Type="http://schemas.openxmlformats.org/officeDocument/2006/relationships/video" Target="file:///\\geoterm3\student$\aevans26\MET%202010\Lecture%20Material%20Summer%202011\Lecture%202%20-%20Energy%20in%20Atmos\Liquid.avi" TargetMode="External"/><Relationship Id="rId1" Type="http://schemas.openxmlformats.org/officeDocument/2006/relationships/video" Target="file:///\\geoterm3\student$\aevans26\MET%202010\Lecture%20Material%20Summer%202011\Lecture%202%20-%20Energy%20in%20Atmos\Gas.avi" TargetMode="External"/><Relationship Id="rId6" Type="http://schemas.microsoft.com/office/2007/relationships/media" Target="file:///\\geoserv3\staff$\jgammack\Courses\Weather%20&amp;%20Climate\Organized%20Lectures\Lecture%202\Gas.avi" TargetMode="External"/><Relationship Id="rId11" Type="http://schemas.openxmlformats.org/officeDocument/2006/relationships/image" Target="../media/image8.png"/><Relationship Id="rId5" Type="http://schemas.openxmlformats.org/officeDocument/2006/relationships/notesSlide" Target="../notesSlides/notesSlide13.xml"/><Relationship Id="rId10" Type="http://schemas.microsoft.com/office/2007/relationships/media" Target="file:///\\geoserv3\staff$\jgammack\Courses\Weather%20&amp;%20Climate\Organized%20Lectures\Lecture%202\Solid.avi" TargetMode="External"/><Relationship Id="rId4" Type="http://schemas.openxmlformats.org/officeDocument/2006/relationships/slideLayout" Target="../slideLayouts/slideLayout7.xml"/><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ideo" Target="file:///\\geoterm3\student$\aevans26\MET%202010\Lecture%20Material%20Summer%202011\Lecture%202%20-%20Energy%20in%20Atmos\Gas%20Laws.avi" TargetMode="External"/><Relationship Id="rId5" Type="http://schemas.openxmlformats.org/officeDocument/2006/relationships/image" Target="../media/image9.png"/><Relationship Id="rId4" Type="http://schemas.microsoft.com/office/2007/relationships/media" Target="file:///\\geoserv3\staff$\jgammack\Courses\Weather%20&amp;%20Climate\Organized%20Lectures\Lecture%202\Gas%20Laws.avi"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ideo" Target="file:///\\geoterm3\student$\aevans26\MET%202010\Lecture%20Material%20Summer%202011\Lecture%202%20-%20Energy%20in%20Atmos\Kinetic_Potential.avi" TargetMode="External"/><Relationship Id="rId5" Type="http://schemas.openxmlformats.org/officeDocument/2006/relationships/image" Target="../media/image19.png"/><Relationship Id="rId4" Type="http://schemas.microsoft.com/office/2007/relationships/media" Target="file:///\\geoserv3\staff$\jgammack\Courses\Weather%20&amp;%20Climate\Organized%20Lectures\Lecture%202\Kinetic_Potential.avi"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ideo" Target="file:///\\geoserv1\staff$\jgammack\Courses\Weather%20&amp;%20Climate\Organized%20Lectures\Animations\On_OffshoreConvection.avi" TargetMode="External"/><Relationship Id="rId5" Type="http://schemas.openxmlformats.org/officeDocument/2006/relationships/image" Target="../media/image24.png"/><Relationship Id="rId4" Type="http://schemas.microsoft.com/office/2007/relationships/media" Target="file:///\\geoserv1\staff$\jgammack\Courses\Weather%20&amp;%20Climate\Organized%20Lectures\Animations\On_OffshoreConvection.avi"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microsoft.com/office/2007/relationships/media" Target="file:///\\geoserv1\staff$\jgammack\Courses\Weather%20&amp;%20Climate\Organized%20Lectures\Animations\Liquid.avi" TargetMode="External"/><Relationship Id="rId3" Type="http://schemas.openxmlformats.org/officeDocument/2006/relationships/video" Target="file:///\\geoterm3\student$\aevans26\MET%202010\Lecture%20Material%20Summer%202011\Lecture%202%20-%20Energy%20in%20Atmos\Solid.avi" TargetMode="External"/><Relationship Id="rId7" Type="http://schemas.openxmlformats.org/officeDocument/2006/relationships/image" Target="../media/image6.png"/><Relationship Id="rId12" Type="http://schemas.openxmlformats.org/officeDocument/2006/relationships/image" Target="../media/image5.jpeg"/><Relationship Id="rId2" Type="http://schemas.openxmlformats.org/officeDocument/2006/relationships/video" Target="file:///\\geoterm3\student$\aevans26\MET%202010\Lecture%20Material%20Summer%202011\Lecture%202%20-%20Energy%20in%20Atmos\Liquid.avi" TargetMode="External"/><Relationship Id="rId1" Type="http://schemas.openxmlformats.org/officeDocument/2006/relationships/video" Target="file:///\\geoterm3\student$\aevans26\MET%202010\Lecture%20Material%20Summer%202011\Lecture%202%20-%20Energy%20in%20Atmos\Gas.avi" TargetMode="External"/><Relationship Id="rId6" Type="http://schemas.microsoft.com/office/2007/relationships/media" Target="file:///\\geoserv1\staff$\jgammack\Courses\Weather%20&amp;%20Climate\Organized%20Lectures\Animations\Gas.avi" TargetMode="External"/><Relationship Id="rId11" Type="http://schemas.openxmlformats.org/officeDocument/2006/relationships/image" Target="../media/image8.png"/><Relationship Id="rId5" Type="http://schemas.openxmlformats.org/officeDocument/2006/relationships/notesSlide" Target="../notesSlides/notesSlide49.xml"/><Relationship Id="rId10" Type="http://schemas.microsoft.com/office/2007/relationships/media" Target="file:///\\geoserv1\staff$\jgammack\Courses\Weather%20&amp;%20Climate\Organized%20Lectures\Animations\Solid.avi" TargetMode="External"/><Relationship Id="rId4" Type="http://schemas.openxmlformats.org/officeDocument/2006/relationships/slideLayout" Target="../slideLayouts/slideLayout7.xm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image" Target="../media/image33.gif"/><Relationship Id="rId4" Type="http://schemas.openxmlformats.org/officeDocument/2006/relationships/hyperlink" Target="http://en.wikipedia.org/wiki/Image:Big_Slash.gif"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6.xml"/><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5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hyperlink" Target="http://en.wikipedia.org/wiki/Image:AtmosphereLayers.jpg"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6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40.wmf"/></Relationships>
</file>

<file path=ppt/slides/_rels/slide7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hyperlink" Target="http://upload.wikimedia.org/wikipedia/commons/2/2d/Largest_ever_Ozone_hole_sept2000_with_scale.jpg" TargetMode="Externa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8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7.xml"/><Relationship Id="rId1" Type="http://schemas.openxmlformats.org/officeDocument/2006/relationships/video" Target="file:///D:\Presentations\Weather&amp;Climate\AURORA_OVALS.avi" TargetMode="External"/><Relationship Id="rId5" Type="http://schemas.openxmlformats.org/officeDocument/2006/relationships/image" Target="../media/image51.png"/><Relationship Id="rId4" Type="http://schemas.microsoft.com/office/2007/relationships/media" Target="file:///D:\Presentations\Weather&amp;Climate\AURORA_OVALS.avi" TargetMode="Externa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7.xml"/><Relationship Id="rId1" Type="http://schemas.openxmlformats.org/officeDocument/2006/relationships/video" Target="../media/media1.wmv"/><Relationship Id="rId5" Type="http://schemas.openxmlformats.org/officeDocument/2006/relationships/image" Target="../media/image52.png"/><Relationship Id="rId4" Type="http://schemas.microsoft.com/office/2007/relationships/media" Target="../media/media1.wmv"/></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p:txBody>
          <a:bodyPr/>
          <a:lstStyle/>
          <a:p>
            <a:r>
              <a:rPr lang="en-US"/>
              <a:t>PART I:</a:t>
            </a:r>
          </a:p>
        </p:txBody>
      </p:sp>
      <p:sp>
        <p:nvSpPr>
          <p:cNvPr id="27651" name="Rectangle 3"/>
          <p:cNvSpPr>
            <a:spLocks noGrp="1" noChangeArrowheads="1"/>
          </p:cNvSpPr>
          <p:nvPr>
            <p:ph type="subTitle" idx="1"/>
          </p:nvPr>
        </p:nvSpPr>
        <p:spPr/>
        <p:txBody>
          <a:bodyPr/>
          <a:lstStyle/>
          <a:p>
            <a:r>
              <a:rPr lang="en-US"/>
              <a:t>ENERGY IN THE ATMOSPHERE</a:t>
            </a: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t>PRESSURE &amp; DENSITY</a:t>
            </a:r>
          </a:p>
        </p:txBody>
      </p:sp>
      <p:sp>
        <p:nvSpPr>
          <p:cNvPr id="83971" name="Rectangle 3"/>
          <p:cNvSpPr>
            <a:spLocks noGrp="1" noChangeArrowheads="1"/>
          </p:cNvSpPr>
          <p:nvPr>
            <p:ph type="body" idx="1"/>
          </p:nvPr>
        </p:nvSpPr>
        <p:spPr>
          <a:xfrm>
            <a:off x="1323833" y="2438400"/>
            <a:ext cx="7515367" cy="4038600"/>
          </a:xfrm>
        </p:spPr>
        <p:txBody>
          <a:bodyPr/>
          <a:lstStyle/>
          <a:p>
            <a:r>
              <a:rPr lang="en-US" b="1" dirty="0" smtClean="0"/>
              <a:t>Density </a:t>
            </a:r>
            <a:r>
              <a:rPr lang="en-US" dirty="0" smtClean="0"/>
              <a:t>is directly related to </a:t>
            </a:r>
            <a:r>
              <a:rPr lang="en-US" b="1" dirty="0" smtClean="0"/>
              <a:t>Pressure</a:t>
            </a:r>
            <a:endParaRPr lang="en-US" b="1" dirty="0"/>
          </a:p>
          <a:p>
            <a:r>
              <a:rPr lang="en-US" dirty="0" smtClean="0"/>
              <a:t>Both </a:t>
            </a:r>
            <a:r>
              <a:rPr lang="en-US" dirty="0"/>
              <a:t>Pressure and Density </a:t>
            </a:r>
            <a:r>
              <a:rPr lang="en-US" b="1" i="1" dirty="0" smtClean="0"/>
              <a:t>DECREASE </a:t>
            </a:r>
            <a:r>
              <a:rPr lang="en-US" dirty="0"/>
              <a:t>with increasing elevation, and vice versa</a:t>
            </a:r>
            <a:r>
              <a:rPr lang="en-US" dirty="0" smtClean="0"/>
              <a:t>…</a:t>
            </a:r>
          </a:p>
          <a:p>
            <a:r>
              <a:rPr lang="en-US" dirty="0" smtClean="0"/>
              <a:t>Pressure changes faster lower in atmosphere because density is higher</a:t>
            </a:r>
          </a:p>
          <a:p>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Effect transition="in" filter="slide(fromBottom)">
                                      <p:cBhvr>
                                        <p:cTn id="7" dur="500"/>
                                        <p:tgtEl>
                                          <p:spTgt spid="839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83971">
                                            <p:txEl>
                                              <p:pRg st="1" end="1"/>
                                            </p:txEl>
                                          </p:spTgt>
                                        </p:tgtEl>
                                        <p:attrNameLst>
                                          <p:attrName>style.visibility</p:attrName>
                                        </p:attrNameLst>
                                      </p:cBhvr>
                                      <p:to>
                                        <p:strVal val="visible"/>
                                      </p:to>
                                    </p:set>
                                    <p:animEffect transition="in" filter="slide(fromBottom)">
                                      <p:cBhvr>
                                        <p:cTn id="12" dur="500"/>
                                        <p:tgtEl>
                                          <p:spTgt spid="839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83971">
                                            <p:txEl>
                                              <p:pRg st="2" end="2"/>
                                            </p:txEl>
                                          </p:spTgt>
                                        </p:tgtEl>
                                        <p:attrNameLst>
                                          <p:attrName>style.visibility</p:attrName>
                                        </p:attrNameLst>
                                      </p:cBhvr>
                                      <p:to>
                                        <p:strVal val="visible"/>
                                      </p:to>
                                    </p:set>
                                    <p:animEffect transition="in" filter="slide(fromBottom)">
                                      <p:cBhvr>
                                        <p:cTn id="17" dur="500"/>
                                        <p:tgtEl>
                                          <p:spTgt spid="839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0" y="0"/>
            <a:ext cx="9144000" cy="6858000"/>
            <a:chOff x="0" y="0"/>
            <a:chExt cx="5760" cy="4320"/>
          </a:xfrm>
        </p:grpSpPr>
        <p:pic>
          <p:nvPicPr>
            <p:cNvPr id="84995" name="Picture 3" descr="FIG07_003"/>
            <p:cNvPicPr>
              <a:picLocks noChangeAspect="1" noChangeArrowheads="1"/>
            </p:cNvPicPr>
            <p:nvPr/>
          </p:nvPicPr>
          <p:blipFill>
            <a:blip r:embed="rId3" cstate="print"/>
            <a:srcRect/>
            <a:stretch>
              <a:fillRect/>
            </a:stretch>
          </p:blipFill>
          <p:spPr bwMode="auto">
            <a:xfrm>
              <a:off x="0" y="0"/>
              <a:ext cx="5760" cy="4320"/>
            </a:xfrm>
            <a:prstGeom prst="rect">
              <a:avLst/>
            </a:prstGeom>
            <a:noFill/>
          </p:spPr>
        </p:pic>
        <p:sp>
          <p:nvSpPr>
            <p:cNvPr id="84996" name="Text Box 4"/>
            <p:cNvSpPr txBox="1">
              <a:spLocks noChangeArrowheads="1"/>
            </p:cNvSpPr>
            <p:nvPr/>
          </p:nvSpPr>
          <p:spPr bwMode="auto">
            <a:xfrm>
              <a:off x="1920" y="4089"/>
              <a:ext cx="1344" cy="197"/>
            </a:xfrm>
            <a:prstGeom prst="rect">
              <a:avLst/>
            </a:prstGeom>
            <a:solidFill>
              <a:srgbClr val="FFFFFF"/>
            </a:solidFill>
            <a:ln w="9525">
              <a:noFill/>
              <a:miter lim="800000"/>
              <a:headEnd/>
              <a:tailEnd/>
            </a:ln>
            <a:effectLst/>
          </p:spPr>
          <p:txBody>
            <a:bodyPr>
              <a:spAutoFit/>
            </a:bodyPr>
            <a:lstStyle/>
            <a:p>
              <a:pPr eaLnBrk="1" hangingPunct="1">
                <a:lnSpc>
                  <a:spcPct val="90000"/>
                </a:lnSpc>
                <a:spcBef>
                  <a:spcPct val="50000"/>
                </a:spcBef>
              </a:pPr>
              <a:r>
                <a:rPr lang="en-US" sz="1600" b="1">
                  <a:solidFill>
                    <a:srgbClr val="000000"/>
                  </a:solidFill>
                </a:rPr>
                <a:t>Pressure &amp; Density</a:t>
              </a:r>
            </a:p>
          </p:txBody>
        </p:sp>
      </p:gr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t>Temperature Is…</a:t>
            </a:r>
          </a:p>
        </p:txBody>
      </p:sp>
      <p:sp>
        <p:nvSpPr>
          <p:cNvPr id="54275" name="Rectangle 3"/>
          <p:cNvSpPr>
            <a:spLocks noGrp="1" noChangeArrowheads="1"/>
          </p:cNvSpPr>
          <p:nvPr>
            <p:ph type="body" idx="1"/>
          </p:nvPr>
        </p:nvSpPr>
        <p:spPr>
          <a:xfrm>
            <a:off x="4038600" y="2438400"/>
            <a:ext cx="4800600" cy="4191000"/>
          </a:xfrm>
        </p:spPr>
        <p:txBody>
          <a:bodyPr/>
          <a:lstStyle/>
          <a:p>
            <a:r>
              <a:rPr lang="en-US"/>
              <a:t>A Measure Of The Average Speed Of Motion Of Atoms &amp; Molecules</a:t>
            </a:r>
          </a:p>
          <a:p>
            <a:pPr lvl="1"/>
            <a:r>
              <a:rPr lang="en-US"/>
              <a:t>Of Their Average Kinetic Energy.  </a:t>
            </a:r>
          </a:p>
          <a:p>
            <a:pPr lvl="1"/>
            <a:r>
              <a:rPr lang="en-US"/>
              <a:t>Higher Temp Indicates Faster Motion</a:t>
            </a:r>
          </a:p>
        </p:txBody>
      </p:sp>
      <p:pic>
        <p:nvPicPr>
          <p:cNvPr id="54277" name="Picture 5" descr="fig0422"/>
          <p:cNvPicPr>
            <a:picLocks noChangeAspect="1" noChangeArrowheads="1"/>
          </p:cNvPicPr>
          <p:nvPr/>
        </p:nvPicPr>
        <p:blipFill>
          <a:blip r:embed="rId3" cstate="print"/>
          <a:srcRect/>
          <a:stretch>
            <a:fillRect/>
          </a:stretch>
        </p:blipFill>
        <p:spPr bwMode="auto">
          <a:xfrm>
            <a:off x="276225" y="2438400"/>
            <a:ext cx="3686175" cy="4076700"/>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54275">
                                            <p:txEl>
                                              <p:pRg st="1" end="1"/>
                                            </p:txEl>
                                          </p:spTgt>
                                        </p:tgtEl>
                                        <p:attrNameLst>
                                          <p:attrName>style.visibility</p:attrName>
                                        </p:attrNameLst>
                                      </p:cBhvr>
                                      <p:to>
                                        <p:strVal val="visible"/>
                                      </p:to>
                                    </p:set>
                                    <p:animEffect transition="in" filter="slide(fromBottom)">
                                      <p:cBhvr>
                                        <p:cTn id="7" dur="500"/>
                                        <p:tgtEl>
                                          <p:spTgt spid="54275">
                                            <p:txEl>
                                              <p:pRg st="1" end="1"/>
                                            </p:txEl>
                                          </p:spTgt>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54275">
                                            <p:txEl>
                                              <p:pRg st="2" end="2"/>
                                            </p:txEl>
                                          </p:spTgt>
                                        </p:tgtEl>
                                        <p:attrNameLst>
                                          <p:attrName>style.visibility</p:attrName>
                                        </p:attrNameLst>
                                      </p:cBhvr>
                                      <p:to>
                                        <p:strVal val="visible"/>
                                      </p:to>
                                    </p:set>
                                    <p:animEffect transition="in" filter="slide(fromBottom)">
                                      <p:cBhvr>
                                        <p:cTn id="11" dur="500"/>
                                        <p:tgtEl>
                                          <p:spTgt spid="542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9" name="Rectangle 7"/>
          <p:cNvSpPr>
            <a:spLocks noChangeArrowheads="1"/>
          </p:cNvSpPr>
          <p:nvPr/>
        </p:nvSpPr>
        <p:spPr bwMode="auto">
          <a:xfrm>
            <a:off x="0" y="0"/>
            <a:ext cx="9144000" cy="6858000"/>
          </a:xfrm>
          <a:prstGeom prst="rect">
            <a:avLst/>
          </a:prstGeom>
          <a:solidFill>
            <a:srgbClr val="000000"/>
          </a:solidFill>
          <a:ln w="9525">
            <a:noFill/>
            <a:miter lim="800000"/>
            <a:headEnd/>
            <a:tailEnd/>
          </a:ln>
          <a:effectLst/>
        </p:spPr>
        <p:txBody>
          <a:bodyPr wrap="none" anchor="ctr"/>
          <a:lstStyle/>
          <a:p>
            <a:endParaRPr lang="en-US"/>
          </a:p>
        </p:txBody>
      </p:sp>
      <p:pic>
        <p:nvPicPr>
          <p:cNvPr id="110598" name="Gas.avi">
            <a:hlinkClick r:id="" action="ppaction://media"/>
          </p:cNvPr>
          <p:cNvPicPr>
            <a:picLocks noChangeAspect="1" noChangeArrowheads="1"/>
          </p:cNvPicPr>
          <p:nvPr>
            <a:videoFile r:link="rId1"/>
            <p:extLst>
              <p:ext uri="{DAA4B4D4-6D71-4841-9C94-3DE7FCFB9230}">
                <p14:media xmlns:p14="http://schemas.microsoft.com/office/powerpoint/2010/main" xmlns="" r:link="rId6"/>
              </p:ext>
            </p:extLst>
          </p:nvPr>
        </p:nvPicPr>
        <p:blipFill>
          <a:blip r:embed="rId7" cstate="print"/>
          <a:srcRect/>
          <a:stretch>
            <a:fillRect/>
          </a:stretch>
        </p:blipFill>
        <p:spPr bwMode="auto">
          <a:xfrm>
            <a:off x="4573588" y="1371600"/>
            <a:ext cx="4570412" cy="3429000"/>
          </a:xfrm>
          <a:prstGeom prst="rect">
            <a:avLst/>
          </a:prstGeom>
          <a:noFill/>
          <a:ln w="9525">
            <a:noFill/>
            <a:miter lim="800000"/>
            <a:headEnd/>
            <a:tailEnd/>
          </a:ln>
        </p:spPr>
      </p:pic>
      <p:pic>
        <p:nvPicPr>
          <p:cNvPr id="110597" name="Liquid.avi">
            <a:hlinkClick r:id="" action="ppaction://media"/>
          </p:cNvPr>
          <p:cNvPicPr>
            <a:picLocks noChangeAspect="1" noChangeArrowheads="1"/>
          </p:cNvPicPr>
          <p:nvPr>
            <a:videoFile r:link="rId2"/>
            <p:extLst>
              <p:ext uri="{DAA4B4D4-6D71-4841-9C94-3DE7FCFB9230}">
                <p14:media xmlns:p14="http://schemas.microsoft.com/office/powerpoint/2010/main" xmlns="" r:link="rId8"/>
              </p:ext>
            </p:extLst>
          </p:nvPr>
        </p:nvPicPr>
        <p:blipFill>
          <a:blip r:embed="rId9" cstate="print"/>
          <a:srcRect/>
          <a:stretch>
            <a:fillRect/>
          </a:stretch>
        </p:blipFill>
        <p:spPr bwMode="auto">
          <a:xfrm>
            <a:off x="1068388" y="3429000"/>
            <a:ext cx="4570412" cy="3429000"/>
          </a:xfrm>
          <a:prstGeom prst="rect">
            <a:avLst/>
          </a:prstGeom>
          <a:noFill/>
        </p:spPr>
      </p:pic>
      <p:pic>
        <p:nvPicPr>
          <p:cNvPr id="110596" name="Solid.avi">
            <a:hlinkClick r:id="" action="ppaction://media"/>
          </p:cNvPr>
          <p:cNvPicPr>
            <a:picLocks noChangeAspect="1" noChangeArrowheads="1"/>
          </p:cNvPicPr>
          <p:nvPr>
            <a:videoFile r:link="rId3"/>
            <p:extLst>
              <p:ext uri="{DAA4B4D4-6D71-4841-9C94-3DE7FCFB9230}">
                <p14:media xmlns:p14="http://schemas.microsoft.com/office/powerpoint/2010/main" xmlns="" r:link="rId10"/>
              </p:ext>
            </p:extLst>
          </p:nvPr>
        </p:nvPicPr>
        <p:blipFill>
          <a:blip r:embed="rId11" cstate="print"/>
          <a:srcRect/>
          <a:stretch>
            <a:fillRect/>
          </a:stretch>
        </p:blipFill>
        <p:spPr bwMode="auto">
          <a:xfrm>
            <a:off x="0" y="0"/>
            <a:ext cx="4570413" cy="3429000"/>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1999" fill="hold"/>
                                        <p:tgtEl>
                                          <p:spTgt spid="110596"/>
                                        </p:tgtEl>
                                      </p:cBhvr>
                                    </p:cmd>
                                  </p:childTnLst>
                                </p:cTn>
                              </p:par>
                              <p:par>
                                <p:cTn id="7" presetID="1" presetClass="mediacall" presetSubtype="0" fill="hold" nodeType="withEffect">
                                  <p:stCondLst>
                                    <p:cond delay="0"/>
                                  </p:stCondLst>
                                  <p:childTnLst>
                                    <p:cmd type="call" cmd="playFrom(0.0)">
                                      <p:cBhvr>
                                        <p:cTn id="8" dur="13999" fill="hold"/>
                                        <p:tgtEl>
                                          <p:spTgt spid="110597"/>
                                        </p:tgtEl>
                                      </p:cBhvr>
                                    </p:cmd>
                                  </p:childTnLst>
                                </p:cTn>
                              </p:par>
                              <p:par>
                                <p:cTn id="9" presetID="1" presetClass="mediacall" presetSubtype="0" fill="hold" nodeType="withEffect">
                                  <p:stCondLst>
                                    <p:cond delay="0"/>
                                  </p:stCondLst>
                                  <p:childTnLst>
                                    <p:cmd type="call" cmd="playFrom(0.0)">
                                      <p:cBhvr>
                                        <p:cTn id="10" dur="12066" fill="hold"/>
                                        <p:tgtEl>
                                          <p:spTgt spid="11059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0" mute="1">
                <p:cTn id="11" repeatCount="indefinite" fill="remove" display="0">
                  <p:stCondLst>
                    <p:cond delay="indefinite"/>
                  </p:stCondLst>
                  <p:endCondLst>
                    <p:cond evt="onPrev" delay="0">
                      <p:tgtEl>
                        <p:sldTgt/>
                      </p:tgtEl>
                    </p:cond>
                  </p:endCondLst>
                </p:cTn>
                <p:tgtEl>
                  <p:spTgt spid="110596"/>
                </p:tgtEl>
              </p:cMediaNode>
            </p:video>
            <p:seq concurrent="1" nextAc="seek">
              <p:cTn id="12" restart="whenNotActive" fill="hold" evtFilter="cancelBubble" nodeType="interactiveSeq">
                <p:stCondLst>
                  <p:cond evt="onClick" delay="0">
                    <p:tgtEl>
                      <p:spTgt spid="110596"/>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110596"/>
                                        </p:tgtEl>
                                      </p:cBhvr>
                                    </p:cmd>
                                  </p:childTnLst>
                                </p:cTn>
                              </p:par>
                            </p:childTnLst>
                          </p:cTn>
                        </p:par>
                      </p:childTnLst>
                    </p:cTn>
                  </p:par>
                </p:childTnLst>
              </p:cTn>
              <p:nextCondLst>
                <p:cond evt="onClick" delay="0">
                  <p:tgtEl>
                    <p:spTgt spid="110596"/>
                  </p:tgtEl>
                </p:cond>
              </p:nextCondLst>
            </p:seq>
            <p:video>
              <p:cMediaNode vol="0" mute="1">
                <p:cTn id="17" repeatCount="indefinite" fill="remove" display="0">
                  <p:stCondLst>
                    <p:cond delay="indefinite"/>
                  </p:stCondLst>
                  <p:endCondLst>
                    <p:cond evt="onPrev" delay="0">
                      <p:tgtEl>
                        <p:sldTgt/>
                      </p:tgtEl>
                    </p:cond>
                  </p:endCondLst>
                </p:cTn>
                <p:tgtEl>
                  <p:spTgt spid="110597"/>
                </p:tgtEl>
              </p:cMediaNode>
            </p:video>
            <p:seq concurrent="1" nextAc="seek">
              <p:cTn id="18" restart="whenNotActive" fill="hold" evtFilter="cancelBubble" nodeType="interactiveSeq">
                <p:stCondLst>
                  <p:cond evt="onClick" delay="0">
                    <p:tgtEl>
                      <p:spTgt spid="110597"/>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110597"/>
                                        </p:tgtEl>
                                      </p:cBhvr>
                                    </p:cmd>
                                  </p:childTnLst>
                                </p:cTn>
                              </p:par>
                            </p:childTnLst>
                          </p:cTn>
                        </p:par>
                      </p:childTnLst>
                    </p:cTn>
                  </p:par>
                </p:childTnLst>
              </p:cTn>
              <p:nextCondLst>
                <p:cond evt="onClick" delay="0">
                  <p:tgtEl>
                    <p:spTgt spid="110597"/>
                  </p:tgtEl>
                </p:cond>
              </p:nextCondLst>
            </p:seq>
            <p:video>
              <p:cMediaNode vol="0" mute="1">
                <p:cTn id="23" repeatCount="indefinite" fill="remove" display="0">
                  <p:stCondLst>
                    <p:cond delay="indefinite"/>
                  </p:stCondLst>
                  <p:endCondLst>
                    <p:cond evt="onPrev" delay="0">
                      <p:tgtEl>
                        <p:sldTgt/>
                      </p:tgtEl>
                    </p:cond>
                  </p:endCondLst>
                </p:cTn>
                <p:tgtEl>
                  <p:spTgt spid="110598"/>
                </p:tgtEl>
              </p:cMediaNode>
            </p:video>
            <p:seq concurrent="1" nextAc="seek">
              <p:cTn id="24" restart="whenNotActive" fill="hold" evtFilter="cancelBubble" nodeType="interactiveSeq">
                <p:stCondLst>
                  <p:cond evt="onClick" delay="0">
                    <p:tgtEl>
                      <p:spTgt spid="110598"/>
                    </p:tgtEl>
                  </p:cond>
                </p:stCondLst>
                <p:endSync evt="end" delay="0">
                  <p:rtn val="all"/>
                </p:endSync>
                <p:childTnLst>
                  <p:par>
                    <p:cTn id="25" fill="hold">
                      <p:stCondLst>
                        <p:cond delay="0"/>
                      </p:stCondLst>
                      <p:childTnLst>
                        <p:par>
                          <p:cTn id="26" fill="hold">
                            <p:stCondLst>
                              <p:cond delay="0"/>
                            </p:stCondLst>
                            <p:childTnLst>
                              <p:par>
                                <p:cTn id="27" presetID="2" presetClass="mediacall" presetSubtype="0" fill="hold" nodeType="clickEffect">
                                  <p:stCondLst>
                                    <p:cond delay="0"/>
                                  </p:stCondLst>
                                  <p:childTnLst>
                                    <p:cmd type="call" cmd="togglePause">
                                      <p:cBhvr>
                                        <p:cTn id="28" dur="1" fill="hold"/>
                                        <p:tgtEl>
                                          <p:spTgt spid="110598"/>
                                        </p:tgtEl>
                                      </p:cBhvr>
                                    </p:cmd>
                                  </p:childTnLst>
                                </p:cTn>
                              </p:par>
                            </p:childTnLst>
                          </p:cTn>
                        </p:par>
                      </p:childTnLst>
                    </p:cTn>
                  </p:par>
                </p:childTnLst>
              </p:cTn>
              <p:nextCondLst>
                <p:cond evt="onClick" delay="0">
                  <p:tgtEl>
                    <p:spTgt spid="110598"/>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t>Hot Air</a:t>
            </a:r>
          </a:p>
        </p:txBody>
      </p:sp>
      <p:sp>
        <p:nvSpPr>
          <p:cNvPr id="55299" name="Rectangle 3"/>
          <p:cNvSpPr>
            <a:spLocks noGrp="1" noChangeArrowheads="1"/>
          </p:cNvSpPr>
          <p:nvPr>
            <p:ph type="body" idx="1"/>
          </p:nvPr>
        </p:nvSpPr>
        <p:spPr/>
        <p:txBody>
          <a:bodyPr/>
          <a:lstStyle/>
          <a:p>
            <a:r>
              <a:rPr lang="en-US"/>
              <a:t>As Air Is Heated, Its Molecules Move Faster &amp; Further Apart</a:t>
            </a:r>
          </a:p>
          <a:p>
            <a:pPr lvl="1"/>
            <a:r>
              <a:rPr lang="en-US"/>
              <a:t>so air expands, and it takes up more volume…</a:t>
            </a:r>
          </a:p>
          <a:p>
            <a:pPr lvl="1"/>
            <a:r>
              <a:rPr lang="en-US"/>
              <a:t>thus it is less dense than surrounding cooler air, and it rises (ascends).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5299">
                                            <p:txEl>
                                              <p:pRg st="1" end="1"/>
                                            </p:txEl>
                                          </p:spTgt>
                                        </p:tgtEl>
                                        <p:attrNameLst>
                                          <p:attrName>style.visibility</p:attrName>
                                        </p:attrNameLst>
                                      </p:cBhvr>
                                      <p:to>
                                        <p:strVal val="visible"/>
                                      </p:to>
                                    </p:set>
                                    <p:animEffect transition="in" filter="slide(fromBottom)">
                                      <p:cBhvr>
                                        <p:cTn id="7" dur="500"/>
                                        <p:tgtEl>
                                          <p:spTgt spid="55299">
                                            <p:txEl>
                                              <p:pRg st="1" end="1"/>
                                            </p:txEl>
                                          </p:spTgt>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55299">
                                            <p:txEl>
                                              <p:pRg st="2" end="2"/>
                                            </p:txEl>
                                          </p:spTgt>
                                        </p:tgtEl>
                                        <p:attrNameLst>
                                          <p:attrName>style.visibility</p:attrName>
                                        </p:attrNameLst>
                                      </p:cBhvr>
                                      <p:to>
                                        <p:strVal val="visible"/>
                                      </p:to>
                                    </p:set>
                                    <p:animEffect transition="in" filter="slide(fromBottom)">
                                      <p:cBhvr>
                                        <p:cTn id="11" dur="500"/>
                                        <p:tgtEl>
                                          <p:spTgt spid="552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t>Cold Air</a:t>
            </a:r>
          </a:p>
        </p:txBody>
      </p:sp>
      <p:sp>
        <p:nvSpPr>
          <p:cNvPr id="56323" name="Rectangle 3"/>
          <p:cNvSpPr>
            <a:spLocks noGrp="1" noChangeArrowheads="1"/>
          </p:cNvSpPr>
          <p:nvPr>
            <p:ph type="body" idx="1"/>
          </p:nvPr>
        </p:nvSpPr>
        <p:spPr>
          <a:xfrm>
            <a:off x="1752600" y="2438400"/>
            <a:ext cx="7239000" cy="3505200"/>
          </a:xfrm>
        </p:spPr>
        <p:txBody>
          <a:bodyPr/>
          <a:lstStyle/>
          <a:p>
            <a:r>
              <a:rPr lang="en-US"/>
              <a:t>As Air Is Cooled, Its Molecules Move More Slowly And Closer Together </a:t>
            </a:r>
          </a:p>
          <a:p>
            <a:pPr lvl="1"/>
            <a:r>
              <a:rPr lang="en-US"/>
              <a:t>so air contracts, and it takes up LESS volume…</a:t>
            </a:r>
          </a:p>
          <a:p>
            <a:pPr lvl="1"/>
            <a:r>
              <a:rPr lang="en-US"/>
              <a:t>thus it is MORE dense than the surrounding warmer air, and it sinks (descends)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6323">
                                            <p:txEl>
                                              <p:pRg st="1" end="1"/>
                                            </p:txEl>
                                          </p:spTgt>
                                        </p:tgtEl>
                                        <p:attrNameLst>
                                          <p:attrName>style.visibility</p:attrName>
                                        </p:attrNameLst>
                                      </p:cBhvr>
                                      <p:to>
                                        <p:strVal val="visible"/>
                                      </p:to>
                                    </p:set>
                                    <p:animEffect transition="in" filter="slide(fromBottom)">
                                      <p:cBhvr>
                                        <p:cTn id="7" dur="500"/>
                                        <p:tgtEl>
                                          <p:spTgt spid="56323">
                                            <p:txEl>
                                              <p:pRg st="1" end="1"/>
                                            </p:txEl>
                                          </p:spTgt>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56323">
                                            <p:txEl>
                                              <p:pRg st="2" end="2"/>
                                            </p:txEl>
                                          </p:spTgt>
                                        </p:tgtEl>
                                        <p:attrNameLst>
                                          <p:attrName>style.visibility</p:attrName>
                                        </p:attrNameLst>
                                      </p:cBhvr>
                                      <p:to>
                                        <p:strVal val="visible"/>
                                      </p:to>
                                    </p:set>
                                    <p:animEffect transition="in" filter="slide(fromBottom)">
                                      <p:cBhvr>
                                        <p:cTn id="11" dur="500"/>
                                        <p:tgtEl>
                                          <p:spTgt spid="563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1" name="Rectangle 5"/>
          <p:cNvSpPr>
            <a:spLocks noChangeArrowheads="1"/>
          </p:cNvSpPr>
          <p:nvPr/>
        </p:nvSpPr>
        <p:spPr bwMode="auto">
          <a:xfrm>
            <a:off x="0" y="0"/>
            <a:ext cx="9144000" cy="6858000"/>
          </a:xfrm>
          <a:prstGeom prst="rect">
            <a:avLst/>
          </a:prstGeom>
          <a:solidFill>
            <a:srgbClr val="FFFFFF"/>
          </a:solidFill>
          <a:ln w="9525">
            <a:noFill/>
            <a:miter lim="800000"/>
            <a:headEnd/>
            <a:tailEnd/>
          </a:ln>
          <a:effectLst/>
        </p:spPr>
        <p:txBody>
          <a:bodyPr wrap="none" anchor="ctr"/>
          <a:lstStyle/>
          <a:p>
            <a:endParaRPr lang="en-US"/>
          </a:p>
        </p:txBody>
      </p:sp>
      <p:pic>
        <p:nvPicPr>
          <p:cNvPr id="111620" name="Gas Laws.avi">
            <a:hlinkClick r:id="" action="ppaction://media"/>
          </p:cNvPr>
          <p:cNvPicPr>
            <a:picLocks noChangeAspect="1" noChangeArrowheads="1"/>
          </p:cNvPicPr>
          <p:nvPr>
            <a:videoFile r:link="rId1"/>
            <p:extLst>
              <p:ext uri="{DAA4B4D4-6D71-4841-9C94-3DE7FCFB9230}">
                <p14:media xmlns:p14="http://schemas.microsoft.com/office/powerpoint/2010/main" xmlns="" r:link="rId4"/>
              </p:ext>
            </p:extLst>
          </p:nvPr>
        </p:nvPicPr>
        <p:blipFill>
          <a:blip r:embed="rId5" cstate="print"/>
          <a:srcRect/>
          <a:stretch>
            <a:fillRect/>
          </a:stretch>
        </p:blipFill>
        <p:spPr bwMode="auto">
          <a:xfrm>
            <a:off x="2286000" y="0"/>
            <a:ext cx="4572000" cy="6858000"/>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8249" fill="hold"/>
                                        <p:tgtEl>
                                          <p:spTgt spid="11162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0" mute="1">
                <p:cTn id="7" fill="hold" display="0">
                  <p:stCondLst>
                    <p:cond delay="indefinite"/>
                  </p:stCondLst>
                  <p:endCondLst>
                    <p:cond evt="onNext" delay="0">
                      <p:tgtEl>
                        <p:sldTgt/>
                      </p:tgtEl>
                    </p:cond>
                    <p:cond evt="onPrev" delay="0">
                      <p:tgtEl>
                        <p:sldTgt/>
                      </p:tgtEl>
                    </p:cond>
                  </p:endCondLst>
                </p:cTn>
                <p:tgtEl>
                  <p:spTgt spid="111620"/>
                </p:tgtEl>
              </p:cMediaNode>
            </p:video>
            <p:seq concurrent="1" nextAc="seek">
              <p:cTn id="8" restart="whenNotActive" fill="hold" evtFilter="cancelBubble" nodeType="interactiveSeq">
                <p:stCondLst>
                  <p:cond evt="onClick" delay="0">
                    <p:tgtEl>
                      <p:spTgt spid="11162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withEffect">
                                  <p:stCondLst>
                                    <p:cond delay="0"/>
                                  </p:stCondLst>
                                  <p:childTnLst>
                                    <p:cmd type="call" cmd="togglePause">
                                      <p:cBhvr>
                                        <p:cTn id="12" dur="1" fill="hold"/>
                                        <p:tgtEl>
                                          <p:spTgt spid="111620"/>
                                        </p:tgtEl>
                                      </p:cBhvr>
                                    </p:cmd>
                                  </p:childTnLst>
                                </p:cTn>
                              </p:par>
                            </p:childTnLst>
                          </p:cTn>
                        </p:par>
                      </p:childTnLst>
                    </p:cTn>
                  </p:par>
                </p:childTnLst>
              </p:cTn>
              <p:nextCondLst>
                <p:cond evt="onClick" delay="0">
                  <p:tgtEl>
                    <p:spTgt spid="111620"/>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00" name="Rectangle 8"/>
          <p:cNvSpPr>
            <a:spLocks noChangeArrowheads="1"/>
          </p:cNvSpPr>
          <p:nvPr/>
        </p:nvSpPr>
        <p:spPr bwMode="auto">
          <a:xfrm>
            <a:off x="0" y="0"/>
            <a:ext cx="9144000" cy="6858000"/>
          </a:xfrm>
          <a:prstGeom prst="rect">
            <a:avLst/>
          </a:prstGeom>
          <a:solidFill>
            <a:schemeClr val="tx1"/>
          </a:solidFill>
          <a:ln w="9525">
            <a:noFill/>
            <a:miter lim="800000"/>
            <a:headEnd/>
            <a:tailEnd/>
          </a:ln>
          <a:effectLst/>
        </p:spPr>
        <p:txBody>
          <a:bodyPr wrap="none" anchor="ctr"/>
          <a:lstStyle/>
          <a:p>
            <a:endParaRPr lang="en-US"/>
          </a:p>
        </p:txBody>
      </p:sp>
      <p:sp>
        <p:nvSpPr>
          <p:cNvPr id="59396" name="Rectangle 4"/>
          <p:cNvSpPr>
            <a:spLocks noGrp="1" noChangeArrowheads="1"/>
          </p:cNvSpPr>
          <p:nvPr>
            <p:ph type="title"/>
          </p:nvPr>
        </p:nvSpPr>
        <p:spPr>
          <a:xfrm>
            <a:off x="304800" y="228600"/>
            <a:ext cx="7086600" cy="884238"/>
          </a:xfrm>
        </p:spPr>
        <p:txBody>
          <a:bodyPr/>
          <a:lstStyle/>
          <a:p>
            <a:r>
              <a:rPr lang="en-US">
                <a:solidFill>
                  <a:schemeClr val="bg1"/>
                </a:solidFill>
              </a:rPr>
              <a:t>Measuring Temperature</a:t>
            </a:r>
          </a:p>
        </p:txBody>
      </p:sp>
      <p:pic>
        <p:nvPicPr>
          <p:cNvPr id="59397" name="Picture 5" descr="FIG02_0PP-1-1"/>
          <p:cNvPicPr>
            <a:picLocks noChangeAspect="1" noChangeArrowheads="1"/>
          </p:cNvPicPr>
          <p:nvPr/>
        </p:nvPicPr>
        <p:blipFill>
          <a:blip r:embed="rId3" cstate="print"/>
          <a:srcRect/>
          <a:stretch>
            <a:fillRect/>
          </a:stretch>
        </p:blipFill>
        <p:spPr bwMode="auto">
          <a:xfrm>
            <a:off x="152400" y="1371600"/>
            <a:ext cx="6705600" cy="5029200"/>
          </a:xfrm>
          <a:prstGeom prst="rect">
            <a:avLst/>
          </a:prstGeom>
          <a:noFill/>
        </p:spPr>
      </p:pic>
      <p:sp>
        <p:nvSpPr>
          <p:cNvPr id="59398" name="Text Box 6"/>
          <p:cNvSpPr txBox="1">
            <a:spLocks noChangeArrowheads="1"/>
          </p:cNvSpPr>
          <p:nvPr/>
        </p:nvSpPr>
        <p:spPr bwMode="auto">
          <a:xfrm>
            <a:off x="6553200" y="4187825"/>
            <a:ext cx="2438400" cy="2441575"/>
          </a:xfrm>
          <a:prstGeom prst="rect">
            <a:avLst/>
          </a:prstGeom>
          <a:noFill/>
          <a:ln w="9525">
            <a:noFill/>
            <a:miter lim="800000"/>
            <a:headEnd/>
            <a:tailEnd/>
          </a:ln>
          <a:effectLst/>
        </p:spPr>
        <p:txBody>
          <a:bodyPr>
            <a:spAutoFit/>
          </a:bodyPr>
          <a:lstStyle/>
          <a:p>
            <a:pPr eaLnBrk="1" hangingPunct="1">
              <a:spcBef>
                <a:spcPct val="50000"/>
              </a:spcBef>
            </a:pPr>
            <a:r>
              <a:rPr lang="en-US" sz="2800" b="1" dirty="0">
                <a:solidFill>
                  <a:schemeClr val="bg1"/>
                </a:solidFill>
                <a:latin typeface="Times New Roman" pitchFamily="18" charset="0"/>
              </a:rPr>
              <a:t>ABSOLUTE ZERO</a:t>
            </a:r>
            <a:r>
              <a:rPr lang="en-US" sz="2800" dirty="0">
                <a:solidFill>
                  <a:schemeClr val="bg1"/>
                </a:solidFill>
                <a:latin typeface="Times New Roman" pitchFamily="18" charset="0"/>
              </a:rPr>
              <a:t> </a:t>
            </a:r>
            <a:r>
              <a:rPr lang="en-US" sz="2800" b="1" dirty="0">
                <a:solidFill>
                  <a:schemeClr val="bg1"/>
                </a:solidFill>
                <a:latin typeface="Times New Roman" pitchFamily="18" charset="0"/>
              </a:rPr>
              <a:t>– lowest possible temp,</a:t>
            </a:r>
          </a:p>
          <a:p>
            <a:pPr eaLnBrk="1" hangingPunct="1">
              <a:spcBef>
                <a:spcPct val="50000"/>
              </a:spcBef>
            </a:pPr>
            <a:r>
              <a:rPr lang="en-US" sz="2800" b="1" dirty="0">
                <a:solidFill>
                  <a:schemeClr val="bg1"/>
                </a:solidFill>
                <a:latin typeface="Times New Roman" pitchFamily="18" charset="0"/>
              </a:rPr>
              <a:t>0 </a:t>
            </a:r>
            <a:r>
              <a:rPr lang="en-US" sz="2800" b="1" dirty="0" smtClean="0">
                <a:solidFill>
                  <a:schemeClr val="bg1"/>
                </a:solidFill>
                <a:latin typeface="Times New Roman" pitchFamily="18" charset="0"/>
              </a:rPr>
              <a:t>K </a:t>
            </a:r>
            <a:r>
              <a:rPr lang="en-US" sz="2800" b="1" dirty="0">
                <a:solidFill>
                  <a:schemeClr val="bg1"/>
                </a:solidFill>
                <a:latin typeface="Times New Roman" pitchFamily="18" charset="0"/>
              </a:rPr>
              <a:t>(-273 </a:t>
            </a:r>
            <a:r>
              <a:rPr lang="en-US" sz="2800" b="1" dirty="0">
                <a:solidFill>
                  <a:schemeClr val="bg1"/>
                </a:solidFill>
              </a:rPr>
              <a:t>°</a:t>
            </a:r>
            <a:r>
              <a:rPr lang="en-US" sz="2800" b="1" dirty="0">
                <a:solidFill>
                  <a:schemeClr val="bg1"/>
                </a:solidFill>
                <a:latin typeface="Times New Roman" pitchFamily="18" charset="0"/>
              </a:rPr>
              <a:t>C)</a:t>
            </a:r>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t>What Is Energy?</a:t>
            </a:r>
          </a:p>
        </p:txBody>
      </p:sp>
      <p:sp>
        <p:nvSpPr>
          <p:cNvPr id="28675" name="Rectangle 3"/>
          <p:cNvSpPr>
            <a:spLocks noGrp="1" noChangeArrowheads="1"/>
          </p:cNvSpPr>
          <p:nvPr>
            <p:ph type="body" idx="1"/>
          </p:nvPr>
        </p:nvSpPr>
        <p:spPr>
          <a:xfrm>
            <a:off x="1752600" y="2286000"/>
            <a:ext cx="7086600" cy="4038600"/>
          </a:xfrm>
        </p:spPr>
        <p:txBody>
          <a:bodyPr/>
          <a:lstStyle/>
          <a:p>
            <a:pPr>
              <a:lnSpc>
                <a:spcPct val="90000"/>
              </a:lnSpc>
            </a:pPr>
            <a:r>
              <a:rPr lang="en-US"/>
              <a:t>The Ability Or Capacity To Do Work</a:t>
            </a:r>
          </a:p>
          <a:p>
            <a:pPr lvl="1">
              <a:lnSpc>
                <a:spcPct val="90000"/>
              </a:lnSpc>
            </a:pPr>
            <a:r>
              <a:rPr lang="en-US"/>
              <a:t>The Potential For Causing Change</a:t>
            </a:r>
          </a:p>
          <a:p>
            <a:pPr lvl="1">
              <a:lnSpc>
                <a:spcPct val="90000"/>
              </a:lnSpc>
            </a:pPr>
            <a:r>
              <a:rPr lang="en-US"/>
              <a:t>An agent capable of:</a:t>
            </a:r>
          </a:p>
          <a:p>
            <a:pPr lvl="2">
              <a:lnSpc>
                <a:spcPct val="90000"/>
              </a:lnSpc>
            </a:pPr>
            <a:r>
              <a:rPr lang="en-US"/>
              <a:t>Setting an object in motion</a:t>
            </a:r>
          </a:p>
          <a:p>
            <a:pPr lvl="2">
              <a:lnSpc>
                <a:spcPct val="90000"/>
              </a:lnSpc>
            </a:pPr>
            <a:r>
              <a:rPr lang="en-US"/>
              <a:t>Warming a Teapot</a:t>
            </a:r>
          </a:p>
          <a:p>
            <a:pPr lvl="2">
              <a:lnSpc>
                <a:spcPct val="90000"/>
              </a:lnSpc>
            </a:pPr>
            <a:r>
              <a:rPr lang="en-US"/>
              <a:t>Pushing</a:t>
            </a:r>
          </a:p>
          <a:p>
            <a:pPr lvl="2">
              <a:lnSpc>
                <a:spcPct val="90000"/>
              </a:lnSpc>
            </a:pPr>
            <a:r>
              <a:rPr lang="en-US"/>
              <a:t>Pulling</a:t>
            </a:r>
          </a:p>
          <a:p>
            <a:pPr lvl="2">
              <a:lnSpc>
                <a:spcPct val="90000"/>
              </a:lnSpc>
            </a:pPr>
            <a:r>
              <a:rPr lang="en-US"/>
              <a:t>Lifting</a:t>
            </a:r>
          </a:p>
          <a:p>
            <a:pPr lvl="2">
              <a:lnSpc>
                <a:spcPct val="90000"/>
              </a:lnSpc>
            </a:pPr>
            <a:r>
              <a:rPr lang="en-US"/>
              <a:t>Etc.</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animEffect transition="in" filter="slide(fromBottom)">
                                      <p:cBhvr>
                                        <p:cTn id="7" dur="500"/>
                                        <p:tgtEl>
                                          <p:spTgt spid="2867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8675">
                                            <p:txEl>
                                              <p:pRg st="2" end="2"/>
                                            </p:txEl>
                                          </p:spTgt>
                                        </p:tgtEl>
                                        <p:attrNameLst>
                                          <p:attrName>style.visibility</p:attrName>
                                        </p:attrNameLst>
                                      </p:cBhvr>
                                      <p:to>
                                        <p:strVal val="visible"/>
                                      </p:to>
                                    </p:set>
                                    <p:animEffect transition="in" filter="slide(fromBottom)">
                                      <p:cBhvr>
                                        <p:cTn id="12" dur="500"/>
                                        <p:tgtEl>
                                          <p:spTgt spid="28675">
                                            <p:txEl>
                                              <p:pRg st="2" end="2"/>
                                            </p:txEl>
                                          </p:spTgt>
                                        </p:tgtEl>
                                      </p:cBhvr>
                                    </p:animEffect>
                                  </p:childTnLst>
                                </p:cTn>
                              </p:par>
                            </p:childTnLst>
                          </p:cTn>
                        </p:par>
                        <p:par>
                          <p:cTn id="13" fill="hold">
                            <p:stCondLst>
                              <p:cond delay="500"/>
                            </p:stCondLst>
                            <p:childTnLst>
                              <p:par>
                                <p:cTn id="14" presetID="12" presetClass="entr" presetSubtype="4" fill="hold" nodeType="afterEffect">
                                  <p:stCondLst>
                                    <p:cond delay="0"/>
                                  </p:stCondLst>
                                  <p:childTnLst>
                                    <p:set>
                                      <p:cBhvr>
                                        <p:cTn id="15" dur="1" fill="hold">
                                          <p:stCondLst>
                                            <p:cond delay="0"/>
                                          </p:stCondLst>
                                        </p:cTn>
                                        <p:tgtEl>
                                          <p:spTgt spid="28675">
                                            <p:txEl>
                                              <p:pRg st="3" end="3"/>
                                            </p:txEl>
                                          </p:spTgt>
                                        </p:tgtEl>
                                        <p:attrNameLst>
                                          <p:attrName>style.visibility</p:attrName>
                                        </p:attrNameLst>
                                      </p:cBhvr>
                                      <p:to>
                                        <p:strVal val="visible"/>
                                      </p:to>
                                    </p:set>
                                    <p:animEffect transition="in" filter="slide(fromBottom)">
                                      <p:cBhvr>
                                        <p:cTn id="16" dur="500"/>
                                        <p:tgtEl>
                                          <p:spTgt spid="28675">
                                            <p:txEl>
                                              <p:pRg st="3" end="3"/>
                                            </p:txEl>
                                          </p:spTgt>
                                        </p:tgtEl>
                                      </p:cBhvr>
                                    </p:animEffect>
                                  </p:childTnLst>
                                </p:cTn>
                              </p:par>
                            </p:childTnLst>
                          </p:cTn>
                        </p:par>
                        <p:par>
                          <p:cTn id="17" fill="hold">
                            <p:stCondLst>
                              <p:cond delay="1000"/>
                            </p:stCondLst>
                            <p:childTnLst>
                              <p:par>
                                <p:cTn id="18" presetID="12" presetClass="entr" presetSubtype="4" fill="hold" nodeType="afterEffect">
                                  <p:stCondLst>
                                    <p:cond delay="0"/>
                                  </p:stCondLst>
                                  <p:childTnLst>
                                    <p:set>
                                      <p:cBhvr>
                                        <p:cTn id="19" dur="1" fill="hold">
                                          <p:stCondLst>
                                            <p:cond delay="0"/>
                                          </p:stCondLst>
                                        </p:cTn>
                                        <p:tgtEl>
                                          <p:spTgt spid="28675">
                                            <p:txEl>
                                              <p:pRg st="4" end="4"/>
                                            </p:txEl>
                                          </p:spTgt>
                                        </p:tgtEl>
                                        <p:attrNameLst>
                                          <p:attrName>style.visibility</p:attrName>
                                        </p:attrNameLst>
                                      </p:cBhvr>
                                      <p:to>
                                        <p:strVal val="visible"/>
                                      </p:to>
                                    </p:set>
                                    <p:animEffect transition="in" filter="slide(fromBottom)">
                                      <p:cBhvr>
                                        <p:cTn id="20" dur="500"/>
                                        <p:tgtEl>
                                          <p:spTgt spid="28675">
                                            <p:txEl>
                                              <p:pRg st="4" end="4"/>
                                            </p:txEl>
                                          </p:spTgt>
                                        </p:tgtEl>
                                      </p:cBhvr>
                                    </p:animEffect>
                                  </p:childTnLst>
                                </p:cTn>
                              </p:par>
                            </p:childTnLst>
                          </p:cTn>
                        </p:par>
                        <p:par>
                          <p:cTn id="21" fill="hold">
                            <p:stCondLst>
                              <p:cond delay="1500"/>
                            </p:stCondLst>
                            <p:childTnLst>
                              <p:par>
                                <p:cTn id="22" presetID="12" presetClass="entr" presetSubtype="4" fill="hold" nodeType="afterEffect">
                                  <p:stCondLst>
                                    <p:cond delay="0"/>
                                  </p:stCondLst>
                                  <p:childTnLst>
                                    <p:set>
                                      <p:cBhvr>
                                        <p:cTn id="23" dur="1" fill="hold">
                                          <p:stCondLst>
                                            <p:cond delay="0"/>
                                          </p:stCondLst>
                                        </p:cTn>
                                        <p:tgtEl>
                                          <p:spTgt spid="28675">
                                            <p:txEl>
                                              <p:pRg st="5" end="5"/>
                                            </p:txEl>
                                          </p:spTgt>
                                        </p:tgtEl>
                                        <p:attrNameLst>
                                          <p:attrName>style.visibility</p:attrName>
                                        </p:attrNameLst>
                                      </p:cBhvr>
                                      <p:to>
                                        <p:strVal val="visible"/>
                                      </p:to>
                                    </p:set>
                                    <p:animEffect transition="in" filter="slide(fromBottom)">
                                      <p:cBhvr>
                                        <p:cTn id="24" dur="500"/>
                                        <p:tgtEl>
                                          <p:spTgt spid="28675">
                                            <p:txEl>
                                              <p:pRg st="5" end="5"/>
                                            </p:txEl>
                                          </p:spTgt>
                                        </p:tgtEl>
                                      </p:cBhvr>
                                    </p:animEffect>
                                  </p:childTnLst>
                                </p:cTn>
                              </p:par>
                            </p:childTnLst>
                          </p:cTn>
                        </p:par>
                        <p:par>
                          <p:cTn id="25" fill="hold">
                            <p:stCondLst>
                              <p:cond delay="2000"/>
                            </p:stCondLst>
                            <p:childTnLst>
                              <p:par>
                                <p:cTn id="26" presetID="12" presetClass="entr" presetSubtype="4" fill="hold" nodeType="afterEffect">
                                  <p:stCondLst>
                                    <p:cond delay="0"/>
                                  </p:stCondLst>
                                  <p:childTnLst>
                                    <p:set>
                                      <p:cBhvr>
                                        <p:cTn id="27" dur="1" fill="hold">
                                          <p:stCondLst>
                                            <p:cond delay="0"/>
                                          </p:stCondLst>
                                        </p:cTn>
                                        <p:tgtEl>
                                          <p:spTgt spid="28675">
                                            <p:txEl>
                                              <p:pRg st="6" end="6"/>
                                            </p:txEl>
                                          </p:spTgt>
                                        </p:tgtEl>
                                        <p:attrNameLst>
                                          <p:attrName>style.visibility</p:attrName>
                                        </p:attrNameLst>
                                      </p:cBhvr>
                                      <p:to>
                                        <p:strVal val="visible"/>
                                      </p:to>
                                    </p:set>
                                    <p:animEffect transition="in" filter="slide(fromBottom)">
                                      <p:cBhvr>
                                        <p:cTn id="28" dur="500"/>
                                        <p:tgtEl>
                                          <p:spTgt spid="28675">
                                            <p:txEl>
                                              <p:pRg st="6" end="6"/>
                                            </p:txEl>
                                          </p:spTgt>
                                        </p:tgtEl>
                                      </p:cBhvr>
                                    </p:animEffect>
                                  </p:childTnLst>
                                </p:cTn>
                              </p:par>
                            </p:childTnLst>
                          </p:cTn>
                        </p:par>
                        <p:par>
                          <p:cTn id="29" fill="hold">
                            <p:stCondLst>
                              <p:cond delay="2500"/>
                            </p:stCondLst>
                            <p:childTnLst>
                              <p:par>
                                <p:cTn id="30" presetID="12" presetClass="entr" presetSubtype="4" fill="hold" nodeType="afterEffect">
                                  <p:stCondLst>
                                    <p:cond delay="0"/>
                                  </p:stCondLst>
                                  <p:childTnLst>
                                    <p:set>
                                      <p:cBhvr>
                                        <p:cTn id="31" dur="1" fill="hold">
                                          <p:stCondLst>
                                            <p:cond delay="0"/>
                                          </p:stCondLst>
                                        </p:cTn>
                                        <p:tgtEl>
                                          <p:spTgt spid="28675">
                                            <p:txEl>
                                              <p:pRg st="7" end="7"/>
                                            </p:txEl>
                                          </p:spTgt>
                                        </p:tgtEl>
                                        <p:attrNameLst>
                                          <p:attrName>style.visibility</p:attrName>
                                        </p:attrNameLst>
                                      </p:cBhvr>
                                      <p:to>
                                        <p:strVal val="visible"/>
                                      </p:to>
                                    </p:set>
                                    <p:animEffect transition="in" filter="slide(fromBottom)">
                                      <p:cBhvr>
                                        <p:cTn id="32" dur="500"/>
                                        <p:tgtEl>
                                          <p:spTgt spid="28675">
                                            <p:txEl>
                                              <p:pRg st="7" end="7"/>
                                            </p:txEl>
                                          </p:spTgt>
                                        </p:tgtEl>
                                      </p:cBhvr>
                                    </p:animEffect>
                                  </p:childTnLst>
                                </p:cTn>
                              </p:par>
                            </p:childTnLst>
                          </p:cTn>
                        </p:par>
                        <p:par>
                          <p:cTn id="33" fill="hold">
                            <p:stCondLst>
                              <p:cond delay="3000"/>
                            </p:stCondLst>
                            <p:childTnLst>
                              <p:par>
                                <p:cTn id="34" presetID="12" presetClass="entr" presetSubtype="4" fill="hold" nodeType="afterEffect">
                                  <p:stCondLst>
                                    <p:cond delay="0"/>
                                  </p:stCondLst>
                                  <p:childTnLst>
                                    <p:set>
                                      <p:cBhvr>
                                        <p:cTn id="35" dur="1" fill="hold">
                                          <p:stCondLst>
                                            <p:cond delay="0"/>
                                          </p:stCondLst>
                                        </p:cTn>
                                        <p:tgtEl>
                                          <p:spTgt spid="28675">
                                            <p:txEl>
                                              <p:pRg st="8" end="8"/>
                                            </p:txEl>
                                          </p:spTgt>
                                        </p:tgtEl>
                                        <p:attrNameLst>
                                          <p:attrName>style.visibility</p:attrName>
                                        </p:attrNameLst>
                                      </p:cBhvr>
                                      <p:to>
                                        <p:strVal val="visible"/>
                                      </p:to>
                                    </p:set>
                                    <p:animEffect transition="in" filter="slide(fromBottom)">
                                      <p:cBhvr>
                                        <p:cTn id="36" dur="500"/>
                                        <p:tgtEl>
                                          <p:spTgt spid="286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z="3600"/>
              <a:t>2 General Categories of Energy</a:t>
            </a:r>
          </a:p>
        </p:txBody>
      </p:sp>
      <p:sp>
        <p:nvSpPr>
          <p:cNvPr id="33795" name="Rectangle 3"/>
          <p:cNvSpPr>
            <a:spLocks noGrp="1" noChangeArrowheads="1"/>
          </p:cNvSpPr>
          <p:nvPr>
            <p:ph type="body" idx="1"/>
          </p:nvPr>
        </p:nvSpPr>
        <p:spPr/>
        <p:txBody>
          <a:bodyPr/>
          <a:lstStyle/>
          <a:p>
            <a:r>
              <a:rPr lang="en-US"/>
              <a:t>Potential &amp; Kinetic</a:t>
            </a:r>
          </a:p>
          <a:p>
            <a:pPr lvl="1"/>
            <a:r>
              <a:rPr lang="en-US"/>
              <a:t>Potential Energy</a:t>
            </a:r>
          </a:p>
          <a:p>
            <a:pPr lvl="2"/>
            <a:r>
              <a:rPr lang="en-US"/>
              <a:t>Energy That Is Stored</a:t>
            </a:r>
          </a:p>
          <a:p>
            <a:pPr lvl="2"/>
            <a:r>
              <a:rPr lang="en-US"/>
              <a:t>Energy That Is "Captured" In An Object, With The Potential To Be Released</a:t>
            </a:r>
          </a:p>
          <a:p>
            <a:pPr lvl="2"/>
            <a:r>
              <a:rPr lang="en-US"/>
              <a:t>Energy Given To An Object By Its ‘Positioning’</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animEffect transition="in" filter="slide(fromBottom)">
                                      <p:cBhvr>
                                        <p:cTn id="7" dur="500"/>
                                        <p:tgtEl>
                                          <p:spTgt spid="33795">
                                            <p:txEl>
                                              <p:pRg st="1" end="1"/>
                                            </p:txEl>
                                          </p:spTgt>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3795">
                                            <p:txEl>
                                              <p:pRg st="2" end="2"/>
                                            </p:txEl>
                                          </p:spTgt>
                                        </p:tgtEl>
                                        <p:attrNameLst>
                                          <p:attrName>style.visibility</p:attrName>
                                        </p:attrNameLst>
                                      </p:cBhvr>
                                      <p:to>
                                        <p:strVal val="visible"/>
                                      </p:to>
                                    </p:set>
                                    <p:animEffect transition="in" filter="slide(fromBottom)">
                                      <p:cBhvr>
                                        <p:cTn id="11" dur="500"/>
                                        <p:tgtEl>
                                          <p:spTgt spid="33795">
                                            <p:txEl>
                                              <p:pRg st="2" end="2"/>
                                            </p:txEl>
                                          </p:spTgt>
                                        </p:tgtEl>
                                      </p:cBhvr>
                                    </p:animEffect>
                                  </p:childTnLst>
                                </p:cTn>
                              </p:par>
                              <p:par>
                                <p:cTn id="12" presetID="12" presetClass="entr" presetSubtype="4" fill="hold" nodeType="withEffect">
                                  <p:stCondLst>
                                    <p:cond delay="0"/>
                                  </p:stCondLst>
                                  <p:childTnLst>
                                    <p:set>
                                      <p:cBhvr>
                                        <p:cTn id="13" dur="1" fill="hold">
                                          <p:stCondLst>
                                            <p:cond delay="0"/>
                                          </p:stCondLst>
                                        </p:cTn>
                                        <p:tgtEl>
                                          <p:spTgt spid="33795">
                                            <p:txEl>
                                              <p:pRg st="3" end="3"/>
                                            </p:txEl>
                                          </p:spTgt>
                                        </p:tgtEl>
                                        <p:attrNameLst>
                                          <p:attrName>style.visibility</p:attrName>
                                        </p:attrNameLst>
                                      </p:cBhvr>
                                      <p:to>
                                        <p:strVal val="visible"/>
                                      </p:to>
                                    </p:set>
                                    <p:animEffect transition="in" filter="slide(fromBottom)">
                                      <p:cBhvr>
                                        <p:cTn id="14" dur="500"/>
                                        <p:tgtEl>
                                          <p:spTgt spid="33795">
                                            <p:txEl>
                                              <p:pRg st="3" end="3"/>
                                            </p:txEl>
                                          </p:spTgt>
                                        </p:tgtEl>
                                      </p:cBhvr>
                                    </p:animEffect>
                                  </p:childTnLst>
                                </p:cTn>
                              </p:par>
                              <p:par>
                                <p:cTn id="15" presetID="12" presetClass="entr" presetSubtype="4" fill="hold" nodeType="withEffect">
                                  <p:stCondLst>
                                    <p:cond delay="0"/>
                                  </p:stCondLst>
                                  <p:childTnLst>
                                    <p:set>
                                      <p:cBhvr>
                                        <p:cTn id="16" dur="1" fill="hold">
                                          <p:stCondLst>
                                            <p:cond delay="0"/>
                                          </p:stCondLst>
                                        </p:cTn>
                                        <p:tgtEl>
                                          <p:spTgt spid="33795">
                                            <p:txEl>
                                              <p:pRg st="4" end="4"/>
                                            </p:txEl>
                                          </p:spTgt>
                                        </p:tgtEl>
                                        <p:attrNameLst>
                                          <p:attrName>style.visibility</p:attrName>
                                        </p:attrNameLst>
                                      </p:cBhvr>
                                      <p:to>
                                        <p:strVal val="visible"/>
                                      </p:to>
                                    </p:set>
                                    <p:animEffect transition="in" filter="slide(fromBottom)">
                                      <p:cBhvr>
                                        <p:cTn id="17" dur="500"/>
                                        <p:tgtEl>
                                          <p:spTgt spid="337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dirty="0"/>
              <a:t>Lecture Outline</a:t>
            </a:r>
          </a:p>
        </p:txBody>
      </p:sp>
      <p:sp>
        <p:nvSpPr>
          <p:cNvPr id="61443" name="Rectangle 3"/>
          <p:cNvSpPr>
            <a:spLocks noGrp="1" noChangeArrowheads="1"/>
          </p:cNvSpPr>
          <p:nvPr>
            <p:ph type="body" idx="1"/>
          </p:nvPr>
        </p:nvSpPr>
        <p:spPr>
          <a:xfrm>
            <a:off x="1752600" y="2438400"/>
            <a:ext cx="7086600" cy="4191000"/>
          </a:xfrm>
        </p:spPr>
        <p:txBody>
          <a:bodyPr/>
          <a:lstStyle/>
          <a:p>
            <a:pPr>
              <a:lnSpc>
                <a:spcPct val="80000"/>
              </a:lnSpc>
            </a:pPr>
            <a:r>
              <a:rPr lang="en-US" sz="2800" dirty="0" smtClean="0"/>
              <a:t>Air Pressure &amp; Density</a:t>
            </a:r>
          </a:p>
          <a:p>
            <a:pPr>
              <a:lnSpc>
                <a:spcPct val="80000"/>
              </a:lnSpc>
            </a:pPr>
            <a:r>
              <a:rPr lang="en-US" sz="2800" dirty="0" smtClean="0"/>
              <a:t>Energy</a:t>
            </a:r>
            <a:endParaRPr lang="en-US" sz="2800" dirty="0"/>
          </a:p>
          <a:p>
            <a:pPr lvl="1">
              <a:lnSpc>
                <a:spcPct val="80000"/>
              </a:lnSpc>
            </a:pPr>
            <a:r>
              <a:rPr lang="en-US" sz="2400" dirty="0"/>
              <a:t>Definitions, examples, laws</a:t>
            </a:r>
          </a:p>
          <a:p>
            <a:pPr>
              <a:lnSpc>
                <a:spcPct val="80000"/>
              </a:lnSpc>
            </a:pPr>
            <a:r>
              <a:rPr lang="en-US" sz="2800" dirty="0"/>
              <a:t>Temperature</a:t>
            </a:r>
          </a:p>
          <a:p>
            <a:pPr lvl="1">
              <a:lnSpc>
                <a:spcPct val="80000"/>
              </a:lnSpc>
            </a:pPr>
            <a:r>
              <a:rPr lang="en-US" sz="2400" dirty="0"/>
              <a:t>Definition, examples, measurement</a:t>
            </a:r>
          </a:p>
          <a:p>
            <a:pPr>
              <a:lnSpc>
                <a:spcPct val="80000"/>
              </a:lnSpc>
            </a:pPr>
            <a:r>
              <a:rPr lang="en-US" sz="2800" dirty="0"/>
              <a:t>Heat</a:t>
            </a:r>
          </a:p>
          <a:p>
            <a:pPr lvl="1">
              <a:lnSpc>
                <a:spcPct val="80000"/>
              </a:lnSpc>
            </a:pPr>
            <a:r>
              <a:rPr lang="en-US" sz="2400" dirty="0"/>
              <a:t>Definition, mechanisms of transfer</a:t>
            </a:r>
          </a:p>
          <a:p>
            <a:pPr>
              <a:lnSpc>
                <a:spcPct val="80000"/>
              </a:lnSpc>
            </a:pPr>
            <a:r>
              <a:rPr lang="en-US" sz="2800" dirty="0" smtClean="0"/>
              <a:t>Water</a:t>
            </a:r>
            <a:endParaRPr lang="en-US" sz="2800" dirty="0"/>
          </a:p>
          <a:p>
            <a:pPr lvl="1">
              <a:lnSpc>
                <a:spcPct val="80000"/>
              </a:lnSpc>
            </a:pPr>
            <a:r>
              <a:rPr lang="en-US" sz="2400" dirty="0" smtClean="0"/>
              <a:t>Evaporation/condensation</a:t>
            </a:r>
            <a:endParaRPr lang="en-US" sz="2400" dirty="0"/>
          </a:p>
          <a:p>
            <a:pPr>
              <a:lnSpc>
                <a:spcPct val="80000"/>
              </a:lnSpc>
            </a:pPr>
            <a:r>
              <a:rPr lang="en-US" sz="2800" dirty="0"/>
              <a:t>Atmosphere</a:t>
            </a:r>
          </a:p>
          <a:p>
            <a:pPr lvl="1">
              <a:lnSpc>
                <a:spcPct val="80000"/>
              </a:lnSpc>
            </a:pPr>
            <a:r>
              <a:rPr lang="en-US" sz="2400" dirty="0"/>
              <a:t>definition, evolution, layers</a:t>
            </a: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z="3600"/>
              <a:t>2 General Categories of Energy</a:t>
            </a:r>
          </a:p>
        </p:txBody>
      </p:sp>
      <p:sp>
        <p:nvSpPr>
          <p:cNvPr id="34819" name="Rectangle 3"/>
          <p:cNvSpPr>
            <a:spLocks noGrp="1" noChangeArrowheads="1"/>
          </p:cNvSpPr>
          <p:nvPr>
            <p:ph type="body" idx="1"/>
          </p:nvPr>
        </p:nvSpPr>
        <p:spPr/>
        <p:txBody>
          <a:bodyPr/>
          <a:lstStyle/>
          <a:p>
            <a:r>
              <a:rPr lang="en-US" dirty="0"/>
              <a:t>Potential &amp; Kinetic (Cont.)</a:t>
            </a:r>
          </a:p>
          <a:p>
            <a:pPr lvl="1"/>
            <a:r>
              <a:rPr lang="en-US" dirty="0"/>
              <a:t>Kinetic Energy</a:t>
            </a:r>
          </a:p>
          <a:p>
            <a:pPr lvl="2"/>
            <a:r>
              <a:rPr lang="en-US" dirty="0"/>
              <a:t>‘The Energy Of Motion’</a:t>
            </a:r>
          </a:p>
          <a:p>
            <a:pPr lvl="2"/>
            <a:r>
              <a:rPr lang="en-US" dirty="0"/>
              <a:t>The Energy That A Body Possesses As A Result Of Its Motion</a:t>
            </a:r>
          </a:p>
          <a:p>
            <a:pPr lvl="3"/>
            <a:r>
              <a:rPr lang="en-US" dirty="0"/>
              <a:t>Faster Movement = More Energy</a:t>
            </a:r>
          </a:p>
          <a:p>
            <a:pPr lvl="3"/>
            <a:r>
              <a:rPr lang="en-US" dirty="0"/>
              <a:t>Greater Mass = More Energy</a:t>
            </a:r>
          </a:p>
          <a:p>
            <a:pPr lvl="4"/>
            <a:r>
              <a:rPr lang="en-US" dirty="0"/>
              <a:t>(Rest Energy)</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animEffect transition="in" filter="slide(fromBottom)">
                                      <p:cBhvr>
                                        <p:cTn id="7" dur="500"/>
                                        <p:tgtEl>
                                          <p:spTgt spid="348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4819">
                                            <p:txEl>
                                              <p:pRg st="2" end="2"/>
                                            </p:txEl>
                                          </p:spTgt>
                                        </p:tgtEl>
                                        <p:attrNameLst>
                                          <p:attrName>style.visibility</p:attrName>
                                        </p:attrNameLst>
                                      </p:cBhvr>
                                      <p:to>
                                        <p:strVal val="visible"/>
                                      </p:to>
                                    </p:set>
                                    <p:animEffect transition="in" filter="slide(fromBottom)">
                                      <p:cBhvr>
                                        <p:cTn id="12" dur="500"/>
                                        <p:tgtEl>
                                          <p:spTgt spid="34819">
                                            <p:txEl>
                                              <p:pRg st="2" end="2"/>
                                            </p:txEl>
                                          </p:spTgt>
                                        </p:tgtEl>
                                      </p:cBhvr>
                                    </p:animEffect>
                                  </p:childTnLst>
                                </p:cTn>
                              </p:par>
                            </p:childTnLst>
                          </p:cTn>
                        </p:par>
                        <p:par>
                          <p:cTn id="13" fill="hold">
                            <p:stCondLst>
                              <p:cond delay="500"/>
                            </p:stCondLst>
                            <p:childTnLst>
                              <p:par>
                                <p:cTn id="14" presetID="12" presetClass="entr" presetSubtype="4" fill="hold" nodeType="afterEffect">
                                  <p:stCondLst>
                                    <p:cond delay="0"/>
                                  </p:stCondLst>
                                  <p:childTnLst>
                                    <p:set>
                                      <p:cBhvr>
                                        <p:cTn id="15" dur="1" fill="hold">
                                          <p:stCondLst>
                                            <p:cond delay="0"/>
                                          </p:stCondLst>
                                        </p:cTn>
                                        <p:tgtEl>
                                          <p:spTgt spid="34819">
                                            <p:txEl>
                                              <p:pRg st="3" end="3"/>
                                            </p:txEl>
                                          </p:spTgt>
                                        </p:tgtEl>
                                        <p:attrNameLst>
                                          <p:attrName>style.visibility</p:attrName>
                                        </p:attrNameLst>
                                      </p:cBhvr>
                                      <p:to>
                                        <p:strVal val="visible"/>
                                      </p:to>
                                    </p:set>
                                    <p:animEffect transition="in" filter="slide(fromBottom)">
                                      <p:cBhvr>
                                        <p:cTn id="16" dur="500"/>
                                        <p:tgtEl>
                                          <p:spTgt spid="34819">
                                            <p:txEl>
                                              <p:pRg st="3" end="3"/>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34819">
                                            <p:txEl>
                                              <p:pRg st="4" end="4"/>
                                            </p:txEl>
                                          </p:spTgt>
                                        </p:tgtEl>
                                        <p:attrNameLst>
                                          <p:attrName>style.visibility</p:attrName>
                                        </p:attrNameLst>
                                      </p:cBhvr>
                                      <p:to>
                                        <p:strVal val="visible"/>
                                      </p:to>
                                    </p:set>
                                    <p:animEffect transition="in" filter="slide(fromBottom)">
                                      <p:cBhvr>
                                        <p:cTn id="19" dur="500"/>
                                        <p:tgtEl>
                                          <p:spTgt spid="34819">
                                            <p:txEl>
                                              <p:pRg st="4" end="4"/>
                                            </p:txEl>
                                          </p:spTgt>
                                        </p:tgtEl>
                                      </p:cBhvr>
                                    </p:animEffect>
                                  </p:childTnLst>
                                </p:cTn>
                              </p:par>
                              <p:par>
                                <p:cTn id="20" presetID="12" presetClass="entr" presetSubtype="4" fill="hold" nodeType="withEffect">
                                  <p:stCondLst>
                                    <p:cond delay="0"/>
                                  </p:stCondLst>
                                  <p:childTnLst>
                                    <p:set>
                                      <p:cBhvr>
                                        <p:cTn id="21" dur="1" fill="hold">
                                          <p:stCondLst>
                                            <p:cond delay="0"/>
                                          </p:stCondLst>
                                        </p:cTn>
                                        <p:tgtEl>
                                          <p:spTgt spid="34819">
                                            <p:txEl>
                                              <p:pRg st="5" end="5"/>
                                            </p:txEl>
                                          </p:spTgt>
                                        </p:tgtEl>
                                        <p:attrNameLst>
                                          <p:attrName>style.visibility</p:attrName>
                                        </p:attrNameLst>
                                      </p:cBhvr>
                                      <p:to>
                                        <p:strVal val="visible"/>
                                      </p:to>
                                    </p:set>
                                    <p:animEffect transition="in" filter="slide(fromBottom)">
                                      <p:cBhvr>
                                        <p:cTn id="22" dur="500"/>
                                        <p:tgtEl>
                                          <p:spTgt spid="34819">
                                            <p:txEl>
                                              <p:pRg st="5" end="5"/>
                                            </p:txEl>
                                          </p:spTgt>
                                        </p:tgtEl>
                                      </p:cBhvr>
                                    </p:animEffect>
                                  </p:childTnLst>
                                </p:cTn>
                              </p:par>
                              <p:par>
                                <p:cTn id="23" presetID="12" presetClass="entr" presetSubtype="4" fill="hold" nodeType="withEffect">
                                  <p:stCondLst>
                                    <p:cond delay="0"/>
                                  </p:stCondLst>
                                  <p:childTnLst>
                                    <p:set>
                                      <p:cBhvr>
                                        <p:cTn id="24" dur="1" fill="hold">
                                          <p:stCondLst>
                                            <p:cond delay="0"/>
                                          </p:stCondLst>
                                        </p:cTn>
                                        <p:tgtEl>
                                          <p:spTgt spid="34819">
                                            <p:txEl>
                                              <p:pRg st="6" end="6"/>
                                            </p:txEl>
                                          </p:spTgt>
                                        </p:tgtEl>
                                        <p:attrNameLst>
                                          <p:attrName>style.visibility</p:attrName>
                                        </p:attrNameLst>
                                      </p:cBhvr>
                                      <p:to>
                                        <p:strVal val="visible"/>
                                      </p:to>
                                    </p:set>
                                    <p:animEffect transition="in" filter="slide(fromBottom)">
                                      <p:cBhvr>
                                        <p:cTn id="25" dur="500"/>
                                        <p:tgtEl>
                                          <p:spTgt spid="348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FIG02_001"/>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5845" name="Text Box 5"/>
          <p:cNvSpPr txBox="1">
            <a:spLocks noChangeArrowheads="1"/>
          </p:cNvSpPr>
          <p:nvPr/>
        </p:nvSpPr>
        <p:spPr bwMode="auto">
          <a:xfrm>
            <a:off x="6705600" y="0"/>
            <a:ext cx="2057400" cy="488950"/>
          </a:xfrm>
          <a:prstGeom prst="rect">
            <a:avLst/>
          </a:prstGeom>
          <a:noFill/>
          <a:ln w="38100">
            <a:noFill/>
            <a:miter lim="800000"/>
            <a:headEnd/>
            <a:tailEnd type="none" w="lg" len="lg"/>
          </a:ln>
          <a:effectLst/>
        </p:spPr>
        <p:txBody>
          <a:bodyPr>
            <a:spAutoFit/>
          </a:bodyPr>
          <a:lstStyle/>
          <a:p>
            <a:pPr eaLnBrk="1" hangingPunct="1">
              <a:spcBef>
                <a:spcPct val="50000"/>
              </a:spcBef>
            </a:pPr>
            <a:r>
              <a:rPr lang="en-US" sz="2600" b="1">
                <a:solidFill>
                  <a:srgbClr val="000000"/>
                </a:solidFill>
                <a:latin typeface="Times New Roman" pitchFamily="18" charset="0"/>
              </a:rPr>
              <a:t>Fig. 2-1</a:t>
            </a:r>
          </a:p>
        </p:txBody>
      </p:sp>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9" name="Picture 5" descr="u5l1b1"/>
          <p:cNvPicPr>
            <a:picLocks noChangeAspect="1" noChangeArrowheads="1"/>
          </p:cNvPicPr>
          <p:nvPr/>
        </p:nvPicPr>
        <p:blipFill>
          <a:blip r:embed="rId3" cstate="print"/>
          <a:srcRect/>
          <a:stretch>
            <a:fillRect/>
          </a:stretch>
        </p:blipFill>
        <p:spPr bwMode="auto">
          <a:xfrm>
            <a:off x="3200400" y="3581400"/>
            <a:ext cx="5791200" cy="3082925"/>
          </a:xfrm>
          <a:prstGeom prst="rect">
            <a:avLst/>
          </a:prstGeom>
          <a:noFill/>
          <a:ln w="9525">
            <a:solidFill>
              <a:schemeClr val="bg1"/>
            </a:solidFill>
            <a:miter lim="800000"/>
            <a:headEnd/>
            <a:tailEnd/>
          </a:ln>
        </p:spPr>
      </p:pic>
      <p:pic>
        <p:nvPicPr>
          <p:cNvPr id="36868" name="Picture 4" descr="logo1"/>
          <p:cNvPicPr>
            <a:picLocks noChangeAspect="1" noChangeArrowheads="1"/>
          </p:cNvPicPr>
          <p:nvPr/>
        </p:nvPicPr>
        <p:blipFill>
          <a:blip r:embed="rId4" cstate="print"/>
          <a:srcRect/>
          <a:stretch>
            <a:fillRect/>
          </a:stretch>
        </p:blipFill>
        <p:spPr bwMode="auto">
          <a:xfrm>
            <a:off x="203200" y="228600"/>
            <a:ext cx="3149600" cy="4876800"/>
          </a:xfrm>
          <a:prstGeom prst="rect">
            <a:avLst/>
          </a:prstGeom>
          <a:noFill/>
          <a:ln w="9525">
            <a:solidFill>
              <a:schemeClr val="bg1"/>
            </a:solidFill>
            <a:miter lim="800000"/>
            <a:headEnd/>
            <a:tailEnd/>
          </a:ln>
        </p:spPr>
      </p:pic>
      <p:sp>
        <p:nvSpPr>
          <p:cNvPr id="36870" name="Text Box 6"/>
          <p:cNvSpPr txBox="1">
            <a:spLocks noChangeArrowheads="1"/>
          </p:cNvSpPr>
          <p:nvPr/>
        </p:nvSpPr>
        <p:spPr bwMode="auto">
          <a:xfrm>
            <a:off x="4114800" y="1066800"/>
            <a:ext cx="4419600" cy="1766888"/>
          </a:xfrm>
          <a:prstGeom prst="rect">
            <a:avLst/>
          </a:prstGeom>
          <a:noFill/>
          <a:ln w="9525">
            <a:noFill/>
            <a:miter lim="800000"/>
            <a:headEnd/>
            <a:tailEnd/>
          </a:ln>
          <a:effectLst/>
        </p:spPr>
        <p:txBody>
          <a:bodyPr>
            <a:spAutoFit/>
          </a:bodyPr>
          <a:lstStyle/>
          <a:p>
            <a:pPr algn="ctr">
              <a:spcBef>
                <a:spcPct val="50000"/>
              </a:spcBef>
            </a:pPr>
            <a:r>
              <a:rPr lang="en-US" sz="4400"/>
              <a:t>Potential Energy</a:t>
            </a:r>
          </a:p>
          <a:p>
            <a:pPr algn="ctr">
              <a:spcBef>
                <a:spcPct val="50000"/>
              </a:spcBef>
            </a:pPr>
            <a:r>
              <a:rPr lang="en-US" sz="4400"/>
              <a:t>Of Positioning</a:t>
            </a:r>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5" name="Picture 5" descr="coyote_acme"/>
          <p:cNvPicPr>
            <a:picLocks noChangeAspect="1" noChangeArrowheads="1"/>
          </p:cNvPicPr>
          <p:nvPr/>
        </p:nvPicPr>
        <p:blipFill>
          <a:blip r:embed="rId3" cstate="print"/>
          <a:srcRect/>
          <a:stretch>
            <a:fillRect/>
          </a:stretch>
        </p:blipFill>
        <p:spPr bwMode="auto">
          <a:xfrm>
            <a:off x="0" y="0"/>
            <a:ext cx="5791200" cy="3860800"/>
          </a:xfrm>
          <a:prstGeom prst="rect">
            <a:avLst/>
          </a:prstGeom>
          <a:noFill/>
        </p:spPr>
      </p:pic>
      <p:pic>
        <p:nvPicPr>
          <p:cNvPr id="92167" name="Picture 7" descr="wile-e-coyote"/>
          <p:cNvPicPr>
            <a:picLocks noChangeAspect="1" noChangeArrowheads="1"/>
          </p:cNvPicPr>
          <p:nvPr/>
        </p:nvPicPr>
        <p:blipFill>
          <a:blip r:embed="rId4" cstate="print"/>
          <a:srcRect/>
          <a:stretch>
            <a:fillRect/>
          </a:stretch>
        </p:blipFill>
        <p:spPr bwMode="auto">
          <a:xfrm>
            <a:off x="4267200" y="2971800"/>
            <a:ext cx="4876800" cy="3900488"/>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92165"/>
                                        </p:tgtEl>
                                        <p:attrNameLst>
                                          <p:attrName>style.visibility</p:attrName>
                                        </p:attrNameLst>
                                      </p:cBhvr>
                                      <p:to>
                                        <p:strVal val="visible"/>
                                      </p:to>
                                    </p:set>
                                    <p:animEffect transition="in" filter="box(out)">
                                      <p:cBhvr>
                                        <p:cTn id="7" dur="500"/>
                                        <p:tgtEl>
                                          <p:spTgt spid="9216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92167"/>
                                        </p:tgtEl>
                                        <p:attrNameLst>
                                          <p:attrName>style.visibility</p:attrName>
                                        </p:attrNameLst>
                                      </p:cBhvr>
                                      <p:to>
                                        <p:strVal val="visible"/>
                                      </p:to>
                                    </p:set>
                                    <p:animEffect transition="in" filter="box(out)">
                                      <p:cBhvr>
                                        <p:cTn id="12" dur="500"/>
                                        <p:tgtEl>
                                          <p:spTgt spid="92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5" name="Picture 7" descr="crash-test-Nissan-Primera"/>
          <p:cNvPicPr>
            <a:picLocks noChangeAspect="1" noChangeArrowheads="1"/>
          </p:cNvPicPr>
          <p:nvPr/>
        </p:nvPicPr>
        <p:blipFill>
          <a:blip r:embed="rId3" cstate="print"/>
          <a:srcRect/>
          <a:stretch>
            <a:fillRect/>
          </a:stretch>
        </p:blipFill>
        <p:spPr bwMode="auto">
          <a:xfrm>
            <a:off x="4267200" y="3505200"/>
            <a:ext cx="4572000" cy="3190875"/>
          </a:xfrm>
          <a:prstGeom prst="rect">
            <a:avLst/>
          </a:prstGeom>
          <a:noFill/>
        </p:spPr>
      </p:pic>
      <p:pic>
        <p:nvPicPr>
          <p:cNvPr id="37897" name="Picture 9" descr="Crash%20test%20web"/>
          <p:cNvPicPr>
            <a:picLocks noChangeAspect="1" noChangeArrowheads="1"/>
          </p:cNvPicPr>
          <p:nvPr/>
        </p:nvPicPr>
        <p:blipFill>
          <a:blip r:embed="rId4" cstate="print"/>
          <a:srcRect/>
          <a:stretch>
            <a:fillRect/>
          </a:stretch>
        </p:blipFill>
        <p:spPr bwMode="auto">
          <a:xfrm>
            <a:off x="4419600" y="387350"/>
            <a:ext cx="4648200" cy="3422650"/>
          </a:xfrm>
          <a:prstGeom prst="rect">
            <a:avLst/>
          </a:prstGeom>
          <a:noFill/>
        </p:spPr>
      </p:pic>
      <p:pic>
        <p:nvPicPr>
          <p:cNvPr id="37893" name="Picture 5" descr="0797-5018"/>
          <p:cNvPicPr>
            <a:picLocks noChangeAspect="1" noChangeArrowheads="1"/>
          </p:cNvPicPr>
          <p:nvPr/>
        </p:nvPicPr>
        <p:blipFill>
          <a:blip r:embed="rId5" cstate="print"/>
          <a:srcRect/>
          <a:stretch>
            <a:fillRect/>
          </a:stretch>
        </p:blipFill>
        <p:spPr bwMode="auto">
          <a:xfrm>
            <a:off x="76200" y="76200"/>
            <a:ext cx="4725988" cy="5943600"/>
          </a:xfrm>
          <a:prstGeom prst="rect">
            <a:avLst/>
          </a:prstGeom>
          <a:noFill/>
        </p:spPr>
      </p:pic>
      <p:sp>
        <p:nvSpPr>
          <p:cNvPr id="37898" name="Text Box 10"/>
          <p:cNvSpPr txBox="1">
            <a:spLocks noChangeArrowheads="1"/>
          </p:cNvSpPr>
          <p:nvPr/>
        </p:nvSpPr>
        <p:spPr bwMode="auto">
          <a:xfrm>
            <a:off x="533400" y="5857875"/>
            <a:ext cx="3886200" cy="771525"/>
          </a:xfrm>
          <a:prstGeom prst="rect">
            <a:avLst/>
          </a:prstGeom>
          <a:solidFill>
            <a:schemeClr val="bg2"/>
          </a:solidFill>
          <a:ln w="9525">
            <a:solidFill>
              <a:schemeClr val="bg1"/>
            </a:solidFill>
            <a:miter lim="800000"/>
            <a:headEnd/>
            <a:tailEnd/>
          </a:ln>
          <a:effectLst/>
        </p:spPr>
        <p:txBody>
          <a:bodyPr>
            <a:spAutoFit/>
          </a:bodyPr>
          <a:lstStyle/>
          <a:p>
            <a:pPr algn="ctr">
              <a:spcBef>
                <a:spcPct val="50000"/>
              </a:spcBef>
            </a:pPr>
            <a:r>
              <a:rPr lang="en-US" sz="4400"/>
              <a:t>Kinetic Energy</a:t>
            </a:r>
          </a:p>
        </p:txBody>
      </p:sp>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z="3600"/>
              <a:t>First Law Of Thermodynamics</a:t>
            </a:r>
          </a:p>
        </p:txBody>
      </p:sp>
      <p:sp>
        <p:nvSpPr>
          <p:cNvPr id="38915" name="Rectangle 3"/>
          <p:cNvSpPr>
            <a:spLocks noGrp="1" noChangeArrowheads="1"/>
          </p:cNvSpPr>
          <p:nvPr>
            <p:ph type="body" idx="1"/>
          </p:nvPr>
        </p:nvSpPr>
        <p:spPr/>
        <p:txBody>
          <a:bodyPr/>
          <a:lstStyle/>
          <a:p>
            <a:r>
              <a:rPr lang="en-US"/>
              <a:t>Conservation of Energy</a:t>
            </a:r>
          </a:p>
          <a:p>
            <a:pPr lvl="1"/>
            <a:r>
              <a:rPr lang="en-US"/>
              <a:t>Energy Cannot Be Created Nor Destroyed</a:t>
            </a:r>
          </a:p>
          <a:p>
            <a:pPr lvl="2"/>
            <a:r>
              <a:rPr lang="en-US"/>
              <a:t>it can only change/transfer from one form to another</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animEffect transition="in" filter="slide(fromBottom)">
                                      <p:cBhvr>
                                        <p:cTn id="7" dur="500"/>
                                        <p:tgtEl>
                                          <p:spTgt spid="38915">
                                            <p:txEl>
                                              <p:pRg st="1" end="1"/>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8915">
                                            <p:txEl>
                                              <p:pRg st="2" end="2"/>
                                            </p:txEl>
                                          </p:spTgt>
                                        </p:tgtEl>
                                        <p:attrNameLst>
                                          <p:attrName>style.visibility</p:attrName>
                                        </p:attrNameLst>
                                      </p:cBhvr>
                                      <p:to>
                                        <p:strVal val="visible"/>
                                      </p:to>
                                    </p:set>
                                    <p:animEffect transition="in" filter="slide(fromBottom)">
                                      <p:cBhvr>
                                        <p:cTn id="10" dur="500"/>
                                        <p:tgtEl>
                                          <p:spTgt spid="389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2" name="Kinetic_Potential.avi">
            <a:hlinkClick r:id="" action="ppaction://media"/>
          </p:cNvPr>
          <p:cNvPicPr>
            <a:picLocks noChangeAspect="1" noChangeArrowheads="1"/>
          </p:cNvPicPr>
          <p:nvPr>
            <a:videoFile r:link="rId1"/>
            <p:extLst>
              <p:ext uri="{DAA4B4D4-6D71-4841-9C94-3DE7FCFB9230}">
                <p14:media xmlns:p14="http://schemas.microsoft.com/office/powerpoint/2010/main" xmlns="" r:link="rId4"/>
              </p:ext>
            </p:extLst>
          </p:nvPr>
        </p:nvPicPr>
        <p:blipFill>
          <a:blip r:embed="rId5" cstate="print"/>
          <a:srcRect/>
          <a:stretch>
            <a:fillRect/>
          </a:stretch>
        </p:blipFill>
        <p:spPr bwMode="auto">
          <a:xfrm>
            <a:off x="0" y="276225"/>
            <a:ext cx="9144000" cy="6276975"/>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100" fill="hold"/>
                                        <p:tgtEl>
                                          <p:spTgt spid="942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0" mute="1">
                <p:cTn id="7" repeatCount="indefinite" fill="hold" display="0">
                  <p:stCondLst>
                    <p:cond delay="indefinite"/>
                  </p:stCondLst>
                  <p:endCondLst>
                    <p:cond evt="onNext" delay="0">
                      <p:tgtEl>
                        <p:sldTgt/>
                      </p:tgtEl>
                    </p:cond>
                    <p:cond evt="onPrev" delay="0">
                      <p:tgtEl>
                        <p:sldTgt/>
                      </p:tgtEl>
                    </p:cond>
                  </p:endCondLst>
                </p:cTn>
                <p:tgtEl>
                  <p:spTgt spid="94212"/>
                </p:tgtEl>
              </p:cMediaNode>
            </p:video>
            <p:seq concurrent="1" nextAc="seek">
              <p:cTn id="8" restart="whenNotActive" fill="hold" evtFilter="cancelBubble" nodeType="interactiveSeq">
                <p:stCondLst>
                  <p:cond evt="onClick" delay="0">
                    <p:tgtEl>
                      <p:spTgt spid="942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4212"/>
                                        </p:tgtEl>
                                      </p:cBhvr>
                                    </p:cmd>
                                  </p:childTnLst>
                                </p:cTn>
                              </p:par>
                            </p:childTnLst>
                          </p:cTn>
                        </p:par>
                      </p:childTnLst>
                    </p:cTn>
                  </p:par>
                </p:childTnLst>
              </p:cTn>
              <p:nextCondLst>
                <p:cond evt="onClick" delay="0">
                  <p:tgtEl>
                    <p:spTgt spid="94212"/>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Heat Is…</a:t>
            </a:r>
          </a:p>
        </p:txBody>
      </p:sp>
      <p:sp>
        <p:nvSpPr>
          <p:cNvPr id="39939" name="Rectangle 3"/>
          <p:cNvSpPr>
            <a:spLocks noGrp="1" noChangeArrowheads="1"/>
          </p:cNvSpPr>
          <p:nvPr>
            <p:ph type="body" idx="1"/>
          </p:nvPr>
        </p:nvSpPr>
        <p:spPr/>
        <p:txBody>
          <a:bodyPr/>
          <a:lstStyle/>
          <a:p>
            <a:r>
              <a:rPr lang="en-US" dirty="0"/>
              <a:t>Energy In The Process Of Being Transferred From One Object To Another.  </a:t>
            </a:r>
          </a:p>
          <a:p>
            <a:pPr lvl="1"/>
            <a:r>
              <a:rPr lang="en-US" dirty="0" smtClean="0"/>
              <a:t>Usually moves </a:t>
            </a:r>
            <a:r>
              <a:rPr lang="en-US" dirty="0"/>
              <a:t>from hotter to cooler.</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animEffect transition="in" filter="slide(fromBottom)">
                                      <p:cBhvr>
                                        <p:cTn id="7" dur="500"/>
                                        <p:tgtEl>
                                          <p:spTgt spid="399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z="3600"/>
              <a:t>Mechanisms Of Energy Transfer</a:t>
            </a:r>
          </a:p>
        </p:txBody>
      </p:sp>
      <p:sp>
        <p:nvSpPr>
          <p:cNvPr id="40963" name="Rectangle 3"/>
          <p:cNvSpPr>
            <a:spLocks noGrp="1" noChangeArrowheads="1"/>
          </p:cNvSpPr>
          <p:nvPr>
            <p:ph type="body" idx="1"/>
          </p:nvPr>
        </p:nvSpPr>
        <p:spPr/>
        <p:txBody>
          <a:bodyPr/>
          <a:lstStyle/>
          <a:p>
            <a:r>
              <a:rPr lang="en-US"/>
              <a:t>Conduction</a:t>
            </a:r>
          </a:p>
          <a:p>
            <a:pPr lvl="1"/>
            <a:r>
              <a:rPr lang="en-US"/>
              <a:t>Transfer of Heat from one molecule to the next through a substance.</a:t>
            </a:r>
          </a:p>
          <a:p>
            <a:pPr lvl="2"/>
            <a:r>
              <a:rPr lang="en-US"/>
              <a:t>Molecules must be touching one another.</a:t>
            </a:r>
          </a:p>
          <a:p>
            <a:pPr lvl="2"/>
            <a:r>
              <a:rPr lang="en-US"/>
              <a:t>Molecules do </a:t>
            </a:r>
            <a:r>
              <a:rPr lang="en-US" b="1"/>
              <a:t>NOT</a:t>
            </a:r>
            <a:r>
              <a:rPr lang="en-US"/>
              <a:t> move.</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animEffect transition="in" filter="slide(fromBottom)">
                                      <p:cBhvr>
                                        <p:cTn id="7" dur="500"/>
                                        <p:tgtEl>
                                          <p:spTgt spid="40963">
                                            <p:txEl>
                                              <p:pRg st="1" end="1"/>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40963">
                                            <p:txEl>
                                              <p:pRg st="2" end="2"/>
                                            </p:txEl>
                                          </p:spTgt>
                                        </p:tgtEl>
                                        <p:attrNameLst>
                                          <p:attrName>style.visibility</p:attrName>
                                        </p:attrNameLst>
                                      </p:cBhvr>
                                      <p:to>
                                        <p:strVal val="visible"/>
                                      </p:to>
                                    </p:set>
                                    <p:animEffect transition="in" filter="slide(fromBottom)">
                                      <p:cBhvr>
                                        <p:cTn id="10" dur="500"/>
                                        <p:tgtEl>
                                          <p:spTgt spid="40963">
                                            <p:txEl>
                                              <p:pRg st="2" end="2"/>
                                            </p:txEl>
                                          </p:spTgt>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40963">
                                            <p:txEl>
                                              <p:pRg st="3" end="3"/>
                                            </p:txEl>
                                          </p:spTgt>
                                        </p:tgtEl>
                                        <p:attrNameLst>
                                          <p:attrName>style.visibility</p:attrName>
                                        </p:attrNameLst>
                                      </p:cBhvr>
                                      <p:to>
                                        <p:strVal val="visible"/>
                                      </p:to>
                                    </p:set>
                                    <p:animEffect transition="in" filter="slide(fromBottom)">
                                      <p:cBhvr>
                                        <p:cTn id="13" dur="500"/>
                                        <p:tgtEl>
                                          <p:spTgt spid="409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7" name="Picture 5" descr="800px-Hot_metalwork"/>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t>AIR PRESSURE</a:t>
            </a:r>
          </a:p>
        </p:txBody>
      </p:sp>
      <p:sp>
        <p:nvSpPr>
          <p:cNvPr id="80899" name="Rectangle 3"/>
          <p:cNvSpPr>
            <a:spLocks noGrp="1" noChangeArrowheads="1"/>
          </p:cNvSpPr>
          <p:nvPr>
            <p:ph type="body" idx="1"/>
          </p:nvPr>
        </p:nvSpPr>
        <p:spPr/>
        <p:txBody>
          <a:bodyPr/>
          <a:lstStyle/>
          <a:p>
            <a:r>
              <a:rPr lang="en-US" sz="2800" dirty="0" smtClean="0"/>
              <a:t>Pressure </a:t>
            </a:r>
            <a:r>
              <a:rPr lang="en-US" sz="2800" dirty="0"/>
              <a:t>= Force/Area</a:t>
            </a:r>
          </a:p>
          <a:p>
            <a:pPr lvl="1"/>
            <a:r>
              <a:rPr lang="en-US" sz="2400" dirty="0"/>
              <a:t>a ‘pushing’ </a:t>
            </a:r>
            <a:r>
              <a:rPr lang="en-US" sz="2400" dirty="0" smtClean="0"/>
              <a:t>action</a:t>
            </a:r>
            <a:endParaRPr lang="en-US" sz="2400" dirty="0"/>
          </a:p>
          <a:p>
            <a:r>
              <a:rPr lang="en-US" sz="2800" dirty="0" smtClean="0"/>
              <a:t>Air is constantly ‘pushing down’ on us</a:t>
            </a:r>
          </a:p>
          <a:p>
            <a:pPr lvl="1"/>
            <a:r>
              <a:rPr lang="en-US" sz="2400" dirty="0" smtClean="0"/>
              <a:t>That weight is called </a:t>
            </a:r>
            <a:r>
              <a:rPr lang="en-US" sz="2400" b="1" i="1" dirty="0" smtClean="0"/>
              <a:t>Air Pressure</a:t>
            </a:r>
            <a:r>
              <a:rPr lang="en-US" sz="2400" dirty="0" smtClean="0"/>
              <a:t>.</a:t>
            </a:r>
            <a:endParaRPr lang="en-US" sz="2800" dirty="0" smtClean="0"/>
          </a:p>
          <a:p>
            <a:r>
              <a:rPr lang="en-US" sz="2800" dirty="0" smtClean="0"/>
              <a:t>The higher you go there is less air to ‘push down’</a:t>
            </a:r>
            <a:r>
              <a:rPr lang="en-US" sz="2400" dirty="0" smtClean="0"/>
              <a:t>.</a:t>
            </a:r>
          </a:p>
        </p:txBody>
      </p:sp>
      <p:grpSp>
        <p:nvGrpSpPr>
          <p:cNvPr id="2" name="Group 9"/>
          <p:cNvGrpSpPr>
            <a:grpSpLocks/>
          </p:cNvGrpSpPr>
          <p:nvPr/>
        </p:nvGrpSpPr>
        <p:grpSpPr bwMode="auto">
          <a:xfrm>
            <a:off x="3810000" y="6019800"/>
            <a:ext cx="2514600" cy="609600"/>
            <a:chOff x="2400" y="3792"/>
            <a:chExt cx="1584" cy="384"/>
          </a:xfrm>
        </p:grpSpPr>
        <p:sp>
          <p:nvSpPr>
            <p:cNvPr id="80902" name="Text Box 6"/>
            <p:cNvSpPr txBox="1">
              <a:spLocks noChangeArrowheads="1"/>
            </p:cNvSpPr>
            <p:nvPr/>
          </p:nvSpPr>
          <p:spPr bwMode="auto">
            <a:xfrm>
              <a:off x="3456" y="3792"/>
              <a:ext cx="528" cy="384"/>
            </a:xfrm>
            <a:prstGeom prst="rect">
              <a:avLst/>
            </a:prstGeom>
            <a:noFill/>
            <a:ln w="9525">
              <a:noFill/>
              <a:miter lim="800000"/>
              <a:headEnd/>
              <a:tailEnd/>
            </a:ln>
            <a:effectLst/>
          </p:spPr>
          <p:txBody>
            <a:bodyPr>
              <a:spAutoFit/>
            </a:bodyPr>
            <a:lstStyle/>
            <a:p>
              <a:pPr algn="ctr" eaLnBrk="1" hangingPunct="1">
                <a:spcBef>
                  <a:spcPct val="50000"/>
                </a:spcBef>
              </a:pPr>
              <a:endParaRPr lang="en-US" sz="3400" b="1" dirty="0">
                <a:latin typeface="Times New Roman" pitchFamily="18" charset="0"/>
              </a:endParaRPr>
            </a:p>
          </p:txBody>
        </p:sp>
        <p:sp>
          <p:nvSpPr>
            <p:cNvPr id="80904" name="Text Box 8"/>
            <p:cNvSpPr txBox="1">
              <a:spLocks noChangeArrowheads="1"/>
            </p:cNvSpPr>
            <p:nvPr/>
          </p:nvSpPr>
          <p:spPr bwMode="auto">
            <a:xfrm>
              <a:off x="2400" y="3792"/>
              <a:ext cx="528" cy="384"/>
            </a:xfrm>
            <a:prstGeom prst="rect">
              <a:avLst/>
            </a:prstGeom>
            <a:noFill/>
            <a:ln w="9525">
              <a:noFill/>
              <a:miter lim="800000"/>
              <a:headEnd/>
              <a:tailEnd/>
            </a:ln>
            <a:effectLst/>
          </p:spPr>
          <p:txBody>
            <a:bodyPr>
              <a:spAutoFit/>
            </a:bodyPr>
            <a:lstStyle/>
            <a:p>
              <a:pPr algn="ctr" eaLnBrk="1" hangingPunct="1">
                <a:spcBef>
                  <a:spcPct val="50000"/>
                </a:spcBef>
              </a:pPr>
              <a:endParaRPr lang="en-US" sz="3400" b="1" dirty="0">
                <a:latin typeface="Times New Roman" pitchFamily="18" charset="0"/>
              </a:endParaRP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80899">
                                            <p:txEl>
                                              <p:pRg st="1" end="1"/>
                                            </p:txEl>
                                          </p:spTgt>
                                        </p:tgtEl>
                                        <p:attrNameLst>
                                          <p:attrName>style.visibility</p:attrName>
                                        </p:attrNameLst>
                                      </p:cBhvr>
                                      <p:to>
                                        <p:strVal val="visible"/>
                                      </p:to>
                                    </p:set>
                                    <p:animEffect transition="in" filter="slide(fromBottom)">
                                      <p:cBhvr>
                                        <p:cTn id="7" dur="500"/>
                                        <p:tgtEl>
                                          <p:spTgt spid="80899">
                                            <p:txEl>
                                              <p:pRg st="1" end="1"/>
                                            </p:txEl>
                                          </p:spTgt>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80899">
                                            <p:txEl>
                                              <p:pRg st="2" end="2"/>
                                            </p:txEl>
                                          </p:spTgt>
                                        </p:tgtEl>
                                        <p:attrNameLst>
                                          <p:attrName>style.visibility</p:attrName>
                                        </p:attrNameLst>
                                      </p:cBhvr>
                                      <p:to>
                                        <p:strVal val="visible"/>
                                      </p:to>
                                    </p:set>
                                    <p:animEffect transition="in" filter="slide(fromBottom)">
                                      <p:cBhvr>
                                        <p:cTn id="11" dur="500"/>
                                        <p:tgtEl>
                                          <p:spTgt spid="80899">
                                            <p:txEl>
                                              <p:pRg st="2" end="2"/>
                                            </p:txEl>
                                          </p:spTgt>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80899">
                                            <p:txEl>
                                              <p:pRg st="3" end="3"/>
                                            </p:txEl>
                                          </p:spTgt>
                                        </p:tgtEl>
                                        <p:attrNameLst>
                                          <p:attrName>style.visibility</p:attrName>
                                        </p:attrNameLst>
                                      </p:cBhvr>
                                      <p:to>
                                        <p:strVal val="visible"/>
                                      </p:to>
                                    </p:set>
                                    <p:animEffect transition="in" filter="slide(fromBottom)">
                                      <p:cBhvr>
                                        <p:cTn id="15" dur="500"/>
                                        <p:tgtEl>
                                          <p:spTgt spid="80899">
                                            <p:txEl>
                                              <p:pRg st="3" end="3"/>
                                            </p:txEl>
                                          </p:spTgt>
                                        </p:tgtEl>
                                      </p:cBhvr>
                                    </p:animEffect>
                                  </p:childTnLst>
                                </p:cTn>
                              </p:par>
                            </p:childTnLst>
                          </p:cTn>
                        </p:par>
                        <p:par>
                          <p:cTn id="16" fill="hold">
                            <p:stCondLst>
                              <p:cond delay="1500"/>
                            </p:stCondLst>
                            <p:childTnLst>
                              <p:par>
                                <p:cTn id="17" presetID="12" presetClass="entr" presetSubtype="4" fill="hold" nodeType="afterEffect">
                                  <p:stCondLst>
                                    <p:cond delay="1000"/>
                                  </p:stCondLst>
                                  <p:childTnLst>
                                    <p:set>
                                      <p:cBhvr>
                                        <p:cTn id="18" dur="1" fill="hold">
                                          <p:stCondLst>
                                            <p:cond delay="0"/>
                                          </p:stCondLst>
                                        </p:cTn>
                                        <p:tgtEl>
                                          <p:spTgt spid="80899">
                                            <p:txEl>
                                              <p:pRg st="4" end="4"/>
                                            </p:txEl>
                                          </p:spTgt>
                                        </p:tgtEl>
                                        <p:attrNameLst>
                                          <p:attrName>style.visibility</p:attrName>
                                        </p:attrNameLst>
                                      </p:cBhvr>
                                      <p:to>
                                        <p:strVal val="visible"/>
                                      </p:to>
                                    </p:set>
                                    <p:animEffect transition="in" filter="slide(fromBottom)">
                                      <p:cBhvr>
                                        <p:cTn id="19" dur="500"/>
                                        <p:tgtEl>
                                          <p:spTgt spid="80899">
                                            <p:txEl>
                                              <p:pRg st="4" end="4"/>
                                            </p:txEl>
                                          </p:spTgt>
                                        </p:tgtEl>
                                      </p:cBhvr>
                                    </p:animEffect>
                                  </p:childTnLst>
                                </p:cTn>
                              </p:par>
                              <p:par>
                                <p:cTn id="20" presetID="4" presetClass="entr" presetSubtype="32"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out)">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z="3600"/>
              <a:t>Mechanisms Of Energy Transfer</a:t>
            </a:r>
          </a:p>
        </p:txBody>
      </p:sp>
      <p:sp>
        <p:nvSpPr>
          <p:cNvPr id="43011" name="Rectangle 3"/>
          <p:cNvSpPr>
            <a:spLocks noGrp="1" noChangeArrowheads="1"/>
          </p:cNvSpPr>
          <p:nvPr>
            <p:ph type="body" idx="1"/>
          </p:nvPr>
        </p:nvSpPr>
        <p:spPr/>
        <p:txBody>
          <a:bodyPr/>
          <a:lstStyle/>
          <a:p>
            <a:r>
              <a:rPr lang="en-US"/>
              <a:t>Convection</a:t>
            </a:r>
          </a:p>
          <a:p>
            <a:pPr lvl="1"/>
            <a:r>
              <a:rPr lang="en-US"/>
              <a:t>Transfer of Heat by the mixing of a </a:t>
            </a:r>
            <a:r>
              <a:rPr lang="en-US" b="1" i="1"/>
              <a:t>fluid </a:t>
            </a:r>
            <a:r>
              <a:rPr lang="en-US"/>
              <a:t>(liquid or gas).</a:t>
            </a:r>
          </a:p>
          <a:p>
            <a:pPr lvl="2"/>
            <a:r>
              <a:rPr lang="en-US"/>
              <a:t>Molecules move</a:t>
            </a:r>
          </a:p>
          <a:p>
            <a:pPr lvl="1"/>
            <a:r>
              <a:rPr lang="en-US"/>
              <a:t>Transfer occurs by the movement of hot or cold portions of the fluid</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3011">
                                            <p:txEl>
                                              <p:pRg st="1" end="1"/>
                                            </p:txEl>
                                          </p:spTgt>
                                        </p:tgtEl>
                                        <p:attrNameLst>
                                          <p:attrName>style.visibility</p:attrName>
                                        </p:attrNameLst>
                                      </p:cBhvr>
                                      <p:to>
                                        <p:strVal val="visible"/>
                                      </p:to>
                                    </p:set>
                                    <p:animEffect transition="in" filter="slide(fromBottom)">
                                      <p:cBhvr>
                                        <p:cTn id="7" dur="500"/>
                                        <p:tgtEl>
                                          <p:spTgt spid="43011">
                                            <p:txEl>
                                              <p:pRg st="1" end="1"/>
                                            </p:txEl>
                                          </p:spTgt>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43011">
                                            <p:txEl>
                                              <p:pRg st="2" end="2"/>
                                            </p:txEl>
                                          </p:spTgt>
                                        </p:tgtEl>
                                        <p:attrNameLst>
                                          <p:attrName>style.visibility</p:attrName>
                                        </p:attrNameLst>
                                      </p:cBhvr>
                                      <p:to>
                                        <p:strVal val="visible"/>
                                      </p:to>
                                    </p:set>
                                    <p:animEffect transition="in" filter="slide(fromBottom)">
                                      <p:cBhvr>
                                        <p:cTn id="11" dur="500"/>
                                        <p:tgtEl>
                                          <p:spTgt spid="43011">
                                            <p:txEl>
                                              <p:pRg st="2" end="2"/>
                                            </p:txEl>
                                          </p:spTgt>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43011">
                                            <p:txEl>
                                              <p:pRg st="3" end="3"/>
                                            </p:txEl>
                                          </p:spTgt>
                                        </p:tgtEl>
                                        <p:attrNameLst>
                                          <p:attrName>style.visibility</p:attrName>
                                        </p:attrNameLst>
                                      </p:cBhvr>
                                      <p:to>
                                        <p:strVal val="visible"/>
                                      </p:to>
                                    </p:set>
                                    <p:animEffect transition="in" filter="slide(fromBottom)">
                                      <p:cBhvr>
                                        <p:cTn id="15" dur="500"/>
                                        <p:tgtEl>
                                          <p:spTgt spid="430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z="3600"/>
              <a:t>Mechanisms Of Energy Transfer</a:t>
            </a:r>
          </a:p>
        </p:txBody>
      </p:sp>
      <p:sp>
        <p:nvSpPr>
          <p:cNvPr id="45059" name="Rectangle 3"/>
          <p:cNvSpPr>
            <a:spLocks noGrp="1" noChangeArrowheads="1"/>
          </p:cNvSpPr>
          <p:nvPr>
            <p:ph type="body" idx="1"/>
          </p:nvPr>
        </p:nvSpPr>
        <p:spPr>
          <a:xfrm>
            <a:off x="1752600" y="2438400"/>
            <a:ext cx="7086600" cy="4191000"/>
          </a:xfrm>
        </p:spPr>
        <p:txBody>
          <a:bodyPr/>
          <a:lstStyle/>
          <a:p>
            <a:r>
              <a:rPr lang="en-US"/>
              <a:t>Convection (Cont.)</a:t>
            </a:r>
          </a:p>
          <a:p>
            <a:pPr lvl="1"/>
            <a:r>
              <a:rPr lang="en-US"/>
              <a:t>Boiling Pot of Water:</a:t>
            </a:r>
          </a:p>
          <a:p>
            <a:pPr lvl="2"/>
            <a:r>
              <a:rPr lang="en-US"/>
              <a:t>Hot water from the bottom of the pan rises as it expands and becomes less dense. The rising water is then replaced by cooler, denser, water from above</a:t>
            </a:r>
          </a:p>
          <a:p>
            <a:pPr lvl="1"/>
            <a:r>
              <a:rPr lang="en-US"/>
              <a:t>Vertical transfer of heat through the atmosphere…</a:t>
            </a:r>
          </a:p>
          <a:p>
            <a:pPr lvl="2"/>
            <a:r>
              <a:rPr lang="en-US"/>
              <a:t>e.g. Thermals</a:t>
            </a:r>
            <a:endParaRPr lang="en-US" b="1" i="1"/>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5059">
                                            <p:txEl>
                                              <p:pRg st="1" end="1"/>
                                            </p:txEl>
                                          </p:spTgt>
                                        </p:tgtEl>
                                        <p:attrNameLst>
                                          <p:attrName>style.visibility</p:attrName>
                                        </p:attrNameLst>
                                      </p:cBhvr>
                                      <p:to>
                                        <p:strVal val="visible"/>
                                      </p:to>
                                    </p:set>
                                    <p:animEffect transition="in" filter="slide(fromBottom)">
                                      <p:cBhvr>
                                        <p:cTn id="7" dur="500"/>
                                        <p:tgtEl>
                                          <p:spTgt spid="45059">
                                            <p:txEl>
                                              <p:pRg st="1" end="1"/>
                                            </p:txEl>
                                          </p:spTgt>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45059">
                                            <p:txEl>
                                              <p:pRg st="2" end="2"/>
                                            </p:txEl>
                                          </p:spTgt>
                                        </p:tgtEl>
                                        <p:attrNameLst>
                                          <p:attrName>style.visibility</p:attrName>
                                        </p:attrNameLst>
                                      </p:cBhvr>
                                      <p:to>
                                        <p:strVal val="visible"/>
                                      </p:to>
                                    </p:set>
                                    <p:animEffect transition="in" filter="slide(fromBottom)">
                                      <p:cBhvr>
                                        <p:cTn id="11" dur="500"/>
                                        <p:tgtEl>
                                          <p:spTgt spid="45059">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45059">
                                            <p:txEl>
                                              <p:pRg st="3" end="3"/>
                                            </p:txEl>
                                          </p:spTgt>
                                        </p:tgtEl>
                                        <p:attrNameLst>
                                          <p:attrName>style.visibility</p:attrName>
                                        </p:attrNameLst>
                                      </p:cBhvr>
                                      <p:to>
                                        <p:strVal val="visible"/>
                                      </p:to>
                                    </p:set>
                                    <p:animEffect transition="in" filter="slide(fromBottom)">
                                      <p:cBhvr>
                                        <p:cTn id="16" dur="500"/>
                                        <p:tgtEl>
                                          <p:spTgt spid="45059">
                                            <p:txEl>
                                              <p:pRg st="3" end="3"/>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45059">
                                            <p:txEl>
                                              <p:pRg st="4" end="4"/>
                                            </p:txEl>
                                          </p:spTgt>
                                        </p:tgtEl>
                                        <p:attrNameLst>
                                          <p:attrName>style.visibility</p:attrName>
                                        </p:attrNameLst>
                                      </p:cBhvr>
                                      <p:to>
                                        <p:strVal val="visible"/>
                                      </p:to>
                                    </p:set>
                                    <p:animEffect transition="in" filter="slide(fromBottom)">
                                      <p:cBhvr>
                                        <p:cTn id="19" dur="500"/>
                                        <p:tgtEl>
                                          <p:spTgt spid="450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60" name="Picture 4" descr="convectionh2o"/>
          <p:cNvPicPr>
            <a:picLocks noChangeAspect="1" noChangeArrowheads="1"/>
          </p:cNvPicPr>
          <p:nvPr/>
        </p:nvPicPr>
        <p:blipFill>
          <a:blip r:embed="rId3" cstate="print"/>
          <a:srcRect/>
          <a:stretch>
            <a:fillRect/>
          </a:stretch>
        </p:blipFill>
        <p:spPr bwMode="auto">
          <a:xfrm>
            <a:off x="0" y="0"/>
            <a:ext cx="3519488" cy="3810000"/>
          </a:xfrm>
          <a:prstGeom prst="rect">
            <a:avLst/>
          </a:prstGeom>
          <a:noFill/>
        </p:spPr>
      </p:pic>
      <p:pic>
        <p:nvPicPr>
          <p:cNvPr id="96263" name="Picture 7" descr="Effect of types of terrain and clouds on thermal strength"/>
          <p:cNvPicPr>
            <a:picLocks noChangeAspect="1" noChangeArrowheads="1"/>
          </p:cNvPicPr>
          <p:nvPr/>
        </p:nvPicPr>
        <p:blipFill>
          <a:blip r:embed="rId4" cstate="print"/>
          <a:srcRect/>
          <a:stretch>
            <a:fillRect/>
          </a:stretch>
        </p:blipFill>
        <p:spPr bwMode="auto">
          <a:xfrm>
            <a:off x="3219450" y="2743200"/>
            <a:ext cx="5848350" cy="3870325"/>
          </a:xfrm>
          <a:prstGeom prst="rect">
            <a:avLst/>
          </a:prstGeom>
          <a:noFill/>
        </p:spPr>
      </p:pic>
      <p:pic>
        <p:nvPicPr>
          <p:cNvPr id="96265" name="Picture 9" descr="water-boiling"/>
          <p:cNvPicPr>
            <a:picLocks noChangeAspect="1" noChangeArrowheads="1"/>
          </p:cNvPicPr>
          <p:nvPr/>
        </p:nvPicPr>
        <p:blipFill>
          <a:blip r:embed="rId5" cstate="print"/>
          <a:srcRect/>
          <a:stretch>
            <a:fillRect/>
          </a:stretch>
        </p:blipFill>
        <p:spPr bwMode="auto">
          <a:xfrm>
            <a:off x="987425" y="3657600"/>
            <a:ext cx="2289175" cy="3200400"/>
          </a:xfrm>
          <a:prstGeom prst="rect">
            <a:avLst/>
          </a:prstGeom>
          <a:noFill/>
        </p:spPr>
      </p:pic>
      <p:sp>
        <p:nvSpPr>
          <p:cNvPr id="5" name="TextBox 4"/>
          <p:cNvSpPr txBox="1"/>
          <p:nvPr/>
        </p:nvSpPr>
        <p:spPr>
          <a:xfrm>
            <a:off x="4024198" y="941708"/>
            <a:ext cx="4942379" cy="1754326"/>
          </a:xfrm>
          <a:prstGeom prst="rect">
            <a:avLst/>
          </a:prstGeom>
          <a:noFill/>
        </p:spPr>
        <p:txBody>
          <a:bodyPr wrap="square" rtlCol="0">
            <a:spAutoFit/>
          </a:bodyPr>
          <a:lstStyle/>
          <a:p>
            <a:r>
              <a:rPr lang="en-US" dirty="0" smtClean="0"/>
              <a:t>Upward Movement of Air Leads </a:t>
            </a:r>
          </a:p>
          <a:p>
            <a:r>
              <a:rPr lang="en-US" dirty="0" smtClean="0"/>
              <a:t>  to Low Pressure at Surface</a:t>
            </a:r>
          </a:p>
          <a:p>
            <a:endParaRPr lang="en-US" dirty="0" smtClean="0"/>
          </a:p>
          <a:p>
            <a:r>
              <a:rPr lang="en-US" dirty="0" smtClean="0"/>
              <a:t> When air hits top of atmosphere it has to</a:t>
            </a:r>
          </a:p>
          <a:p>
            <a:r>
              <a:rPr lang="en-US" dirty="0" smtClean="0"/>
              <a:t>  go somewhere, so it spreads out leaving less</a:t>
            </a:r>
          </a:p>
          <a:p>
            <a:r>
              <a:rPr lang="en-US" dirty="0" smtClean="0"/>
              <a:t>  air thus less weight (pressure) pushing down </a:t>
            </a:r>
          </a:p>
        </p:txBody>
      </p:sp>
    </p:spTree>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z="3600"/>
              <a:t>Mechanisms Of Energy Transfer</a:t>
            </a:r>
          </a:p>
        </p:txBody>
      </p:sp>
      <p:sp>
        <p:nvSpPr>
          <p:cNvPr id="41987" name="Rectangle 3"/>
          <p:cNvSpPr>
            <a:spLocks noGrp="1" noChangeArrowheads="1"/>
          </p:cNvSpPr>
          <p:nvPr>
            <p:ph type="body" idx="1"/>
          </p:nvPr>
        </p:nvSpPr>
        <p:spPr>
          <a:xfrm>
            <a:off x="1752600" y="2438400"/>
            <a:ext cx="7239000" cy="3505200"/>
          </a:xfrm>
        </p:spPr>
        <p:txBody>
          <a:bodyPr/>
          <a:lstStyle/>
          <a:p>
            <a:r>
              <a:rPr lang="en-US"/>
              <a:t>Advection</a:t>
            </a:r>
          </a:p>
          <a:p>
            <a:pPr lvl="1"/>
            <a:r>
              <a:rPr lang="en-US"/>
              <a:t>Horizontal transfer of heat energy by wind</a:t>
            </a:r>
          </a:p>
          <a:p>
            <a:pPr lvl="2"/>
            <a:r>
              <a:rPr lang="en-US"/>
              <a:t>Heat is not moving independently, but is blown.  </a:t>
            </a:r>
          </a:p>
          <a:p>
            <a:pPr lvl="1"/>
            <a:r>
              <a:rPr lang="en-US"/>
              <a:t>Can also refer to the horizontal transfer of any property of the atmosphere.</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1987">
                                            <p:txEl>
                                              <p:pRg st="1" end="1"/>
                                            </p:txEl>
                                          </p:spTgt>
                                        </p:tgtEl>
                                        <p:attrNameLst>
                                          <p:attrName>style.visibility</p:attrName>
                                        </p:attrNameLst>
                                      </p:cBhvr>
                                      <p:to>
                                        <p:strVal val="visible"/>
                                      </p:to>
                                    </p:set>
                                    <p:animEffect transition="in" filter="slide(fromBottom)">
                                      <p:cBhvr>
                                        <p:cTn id="7" dur="500"/>
                                        <p:tgtEl>
                                          <p:spTgt spid="41987">
                                            <p:txEl>
                                              <p:pRg st="1" end="1"/>
                                            </p:txEl>
                                          </p:spTgt>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animEffect transition="in" filter="slide(fromBottom)">
                                      <p:cBhvr>
                                        <p:cTn id="11" dur="500"/>
                                        <p:tgtEl>
                                          <p:spTgt spid="41987">
                                            <p:txEl>
                                              <p:pRg st="2" end="2"/>
                                            </p:txEl>
                                          </p:spTgt>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41987">
                                            <p:txEl>
                                              <p:pRg st="3" end="3"/>
                                            </p:txEl>
                                          </p:spTgt>
                                        </p:tgtEl>
                                        <p:attrNameLst>
                                          <p:attrName>style.visibility</p:attrName>
                                        </p:attrNameLst>
                                      </p:cBhvr>
                                      <p:to>
                                        <p:strVal val="visible"/>
                                      </p:to>
                                    </p:set>
                                    <p:animEffect transition="in" filter="slide(fromBottom)">
                                      <p:cBhvr>
                                        <p:cTn id="15" dur="500"/>
                                        <p:tgtEl>
                                          <p:spTgt spid="419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ChangeArrowheads="1"/>
          </p:cNvSpPr>
          <p:nvPr/>
        </p:nvSpPr>
        <p:spPr bwMode="auto">
          <a:xfrm>
            <a:off x="0" y="0"/>
            <a:ext cx="9144000" cy="6858000"/>
          </a:xfrm>
          <a:prstGeom prst="rect">
            <a:avLst/>
          </a:prstGeom>
          <a:solidFill>
            <a:srgbClr val="FFFFFF"/>
          </a:solidFill>
          <a:ln w="9525">
            <a:noFill/>
            <a:miter lim="800000"/>
            <a:headEnd/>
            <a:tailEnd/>
          </a:ln>
          <a:effectLst/>
        </p:spPr>
        <p:txBody>
          <a:bodyPr wrap="none" anchor="ctr"/>
          <a:lstStyle/>
          <a:p>
            <a:endParaRPr lang="en-US"/>
          </a:p>
        </p:txBody>
      </p:sp>
      <p:pic>
        <p:nvPicPr>
          <p:cNvPr id="113668" name="On_OffshoreConvection.avi">
            <a:hlinkClick r:id="" action="ppaction://media"/>
          </p:cNvPr>
          <p:cNvPicPr>
            <a:picLocks noChangeAspect="1" noChangeArrowheads="1"/>
          </p:cNvPicPr>
          <p:nvPr>
            <a:videoFile r:link="rId1"/>
            <p:extLst>
              <p:ext uri="{DAA4B4D4-6D71-4841-9C94-3DE7FCFB9230}">
                <p14:media xmlns:p14="http://schemas.microsoft.com/office/powerpoint/2010/main" xmlns="" r:link="rId4"/>
              </p:ext>
            </p:extLst>
          </p:nvPr>
        </p:nvPicPr>
        <p:blipFill>
          <a:blip r:embed="rId5" cstate="print"/>
          <a:srcRect/>
          <a:stretch>
            <a:fillRect/>
          </a:stretch>
        </p:blipFill>
        <p:spPr bwMode="auto">
          <a:xfrm>
            <a:off x="1524000" y="0"/>
            <a:ext cx="5740400" cy="8610600"/>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4860" fill="hold"/>
                                        <p:tgtEl>
                                          <p:spTgt spid="11366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0" mute="1">
                <p:cTn id="7" fill="hold" display="0">
                  <p:stCondLst>
                    <p:cond delay="indefinite"/>
                  </p:stCondLst>
                  <p:endCondLst>
                    <p:cond evt="onNext" delay="0">
                      <p:tgtEl>
                        <p:sldTgt/>
                      </p:tgtEl>
                    </p:cond>
                    <p:cond evt="onPrev" delay="0">
                      <p:tgtEl>
                        <p:sldTgt/>
                      </p:tgtEl>
                    </p:cond>
                  </p:endCondLst>
                </p:cTn>
                <p:tgtEl>
                  <p:spTgt spid="113668"/>
                </p:tgtEl>
              </p:cMediaNode>
            </p:video>
            <p:seq concurrent="1" nextAc="seek">
              <p:cTn id="8" restart="whenNotActive" fill="hold" evtFilter="cancelBubble" nodeType="interactiveSeq">
                <p:stCondLst>
                  <p:cond evt="onClick" delay="0">
                    <p:tgtEl>
                      <p:spTgt spid="11366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withEffect">
                                  <p:stCondLst>
                                    <p:cond delay="0"/>
                                  </p:stCondLst>
                                  <p:childTnLst>
                                    <p:cmd type="call" cmd="togglePause">
                                      <p:cBhvr>
                                        <p:cTn id="12" dur="1" fill="hold"/>
                                        <p:tgtEl>
                                          <p:spTgt spid="113668"/>
                                        </p:tgtEl>
                                      </p:cBhvr>
                                    </p:cmd>
                                  </p:childTnLst>
                                </p:cTn>
                              </p:par>
                            </p:childTnLst>
                          </p:cTn>
                        </p:par>
                      </p:childTnLst>
                    </p:cTn>
                  </p:par>
                </p:childTnLst>
              </p:cTn>
              <p:nextCondLst>
                <p:cond evt="onClick" delay="0">
                  <p:tgtEl>
                    <p:spTgt spid="113668"/>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z="3600"/>
              <a:t>Mechanisms Of Energy Transfer</a:t>
            </a:r>
          </a:p>
        </p:txBody>
      </p:sp>
      <p:sp>
        <p:nvSpPr>
          <p:cNvPr id="44035" name="Rectangle 3"/>
          <p:cNvSpPr>
            <a:spLocks noGrp="1" noChangeArrowheads="1"/>
          </p:cNvSpPr>
          <p:nvPr>
            <p:ph type="body" idx="1"/>
          </p:nvPr>
        </p:nvSpPr>
        <p:spPr>
          <a:xfrm>
            <a:off x="1752600" y="2438400"/>
            <a:ext cx="7086600" cy="4114800"/>
          </a:xfrm>
        </p:spPr>
        <p:txBody>
          <a:bodyPr/>
          <a:lstStyle/>
          <a:p>
            <a:r>
              <a:rPr lang="en-US"/>
              <a:t>Electromagnetic Radiation</a:t>
            </a:r>
          </a:p>
          <a:p>
            <a:pPr lvl="1"/>
            <a:r>
              <a:rPr lang="en-US"/>
              <a:t>Transfer by oscillations in an electric field and a magnetic field (EM)</a:t>
            </a:r>
          </a:p>
          <a:p>
            <a:pPr lvl="2"/>
            <a:r>
              <a:rPr lang="en-US"/>
              <a:t>No special medium required.</a:t>
            </a:r>
          </a:p>
          <a:p>
            <a:pPr lvl="2"/>
            <a:r>
              <a:rPr lang="en-US"/>
              <a:t>Only Transfer Mechanism that can occur through the vacuum of empty space</a:t>
            </a:r>
          </a:p>
          <a:p>
            <a:pPr lvl="1"/>
            <a:r>
              <a:rPr lang="en-US"/>
              <a:t>Method by which </a:t>
            </a:r>
            <a:r>
              <a:rPr lang="en-US" b="1"/>
              <a:t>ALL</a:t>
            </a:r>
            <a:r>
              <a:rPr lang="en-US"/>
              <a:t> of the Earth’s Energy is obtained!</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44035">
                                            <p:txEl>
                                              <p:pRg st="1" end="1"/>
                                            </p:txEl>
                                          </p:spTgt>
                                        </p:tgtEl>
                                        <p:attrNameLst>
                                          <p:attrName>style.visibility</p:attrName>
                                        </p:attrNameLst>
                                      </p:cBhvr>
                                      <p:to>
                                        <p:strVal val="visible"/>
                                      </p:to>
                                    </p:set>
                                    <p:animEffect transition="in" filter="slide(fromBottom)">
                                      <p:cBhvr>
                                        <p:cTn id="7" dur="500"/>
                                        <p:tgtEl>
                                          <p:spTgt spid="44035">
                                            <p:txEl>
                                              <p:pRg st="1" end="1"/>
                                            </p:txEl>
                                          </p:spTgt>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44035">
                                            <p:txEl>
                                              <p:pRg st="2" end="2"/>
                                            </p:txEl>
                                          </p:spTgt>
                                        </p:tgtEl>
                                        <p:attrNameLst>
                                          <p:attrName>style.visibility</p:attrName>
                                        </p:attrNameLst>
                                      </p:cBhvr>
                                      <p:to>
                                        <p:strVal val="visible"/>
                                      </p:to>
                                    </p:set>
                                    <p:animEffect transition="in" filter="slide(fromBottom)">
                                      <p:cBhvr>
                                        <p:cTn id="11" dur="500"/>
                                        <p:tgtEl>
                                          <p:spTgt spid="44035">
                                            <p:txEl>
                                              <p:pRg st="2" end="2"/>
                                            </p:txEl>
                                          </p:spTgt>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44035">
                                            <p:txEl>
                                              <p:pRg st="3" end="3"/>
                                            </p:txEl>
                                          </p:spTgt>
                                        </p:tgtEl>
                                        <p:attrNameLst>
                                          <p:attrName>style.visibility</p:attrName>
                                        </p:attrNameLst>
                                      </p:cBhvr>
                                      <p:to>
                                        <p:strVal val="visible"/>
                                      </p:to>
                                    </p:set>
                                    <p:animEffect transition="in" filter="slide(fromBottom)">
                                      <p:cBhvr>
                                        <p:cTn id="15" dur="500"/>
                                        <p:tgtEl>
                                          <p:spTgt spid="44035">
                                            <p:txEl>
                                              <p:pRg st="3" end="3"/>
                                            </p:txEl>
                                          </p:spTgt>
                                        </p:tgtEl>
                                      </p:cBhvr>
                                    </p:animEffect>
                                  </p:childTnLst>
                                </p:cTn>
                              </p:par>
                            </p:childTnLst>
                          </p:cTn>
                        </p:par>
                        <p:par>
                          <p:cTn id="16" fill="hold">
                            <p:stCondLst>
                              <p:cond delay="1500"/>
                            </p:stCondLst>
                            <p:childTnLst>
                              <p:par>
                                <p:cTn id="17" presetID="12" presetClass="entr" presetSubtype="4" fill="hold" nodeType="afterEffect">
                                  <p:stCondLst>
                                    <p:cond delay="0"/>
                                  </p:stCondLst>
                                  <p:childTnLst>
                                    <p:set>
                                      <p:cBhvr>
                                        <p:cTn id="18" dur="1" fill="hold">
                                          <p:stCondLst>
                                            <p:cond delay="0"/>
                                          </p:stCondLst>
                                        </p:cTn>
                                        <p:tgtEl>
                                          <p:spTgt spid="44035">
                                            <p:txEl>
                                              <p:pRg st="4" end="4"/>
                                            </p:txEl>
                                          </p:spTgt>
                                        </p:tgtEl>
                                        <p:attrNameLst>
                                          <p:attrName>style.visibility</p:attrName>
                                        </p:attrNameLst>
                                      </p:cBhvr>
                                      <p:to>
                                        <p:strVal val="visible"/>
                                      </p:to>
                                    </p:set>
                                    <p:animEffect transition="in" filter="slide(fromBottom)">
                                      <p:cBhvr>
                                        <p:cTn id="19" dur="500"/>
                                        <p:tgtEl>
                                          <p:spTgt spid="440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z="3600"/>
              <a:t>Mechanisms Of Energy Transfer</a:t>
            </a:r>
          </a:p>
        </p:txBody>
      </p:sp>
      <p:sp>
        <p:nvSpPr>
          <p:cNvPr id="48131" name="Rectangle 3"/>
          <p:cNvSpPr>
            <a:spLocks noGrp="1" noChangeArrowheads="1"/>
          </p:cNvSpPr>
          <p:nvPr>
            <p:ph type="body" idx="1"/>
          </p:nvPr>
        </p:nvSpPr>
        <p:spPr>
          <a:xfrm>
            <a:off x="1752600" y="2438400"/>
            <a:ext cx="7086600" cy="4038600"/>
          </a:xfrm>
        </p:spPr>
        <p:txBody>
          <a:bodyPr/>
          <a:lstStyle/>
          <a:p>
            <a:r>
              <a:rPr lang="en-US"/>
              <a:t>Electromagnetic Radiation (Cont.)</a:t>
            </a:r>
          </a:p>
          <a:p>
            <a:pPr lvl="1"/>
            <a:r>
              <a:rPr lang="en-US"/>
              <a:t>EM Radiation is emitted by </a:t>
            </a:r>
            <a:r>
              <a:rPr lang="en-US" b="1"/>
              <a:t>ALL</a:t>
            </a:r>
            <a:r>
              <a:rPr lang="en-US"/>
              <a:t> matter</a:t>
            </a:r>
          </a:p>
          <a:p>
            <a:pPr lvl="2"/>
            <a:r>
              <a:rPr lang="en-US"/>
              <a:t>It can take different forms (Visible, Infrared, Microwave, etc.) each with its own wavelength.</a:t>
            </a:r>
          </a:p>
          <a:p>
            <a:pPr lvl="2"/>
            <a:r>
              <a:rPr lang="en-US"/>
              <a:t>Wavelength is measured from short to long, in micrometers (µm).</a:t>
            </a:r>
          </a:p>
          <a:p>
            <a:pPr lvl="1"/>
            <a:r>
              <a:rPr lang="en-US"/>
              <a:t>The EM Spectrum is the full range of EM radiation</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48131">
                                            <p:txEl>
                                              <p:pRg st="1" end="1"/>
                                            </p:txEl>
                                          </p:spTgt>
                                        </p:tgtEl>
                                        <p:attrNameLst>
                                          <p:attrName>style.visibility</p:attrName>
                                        </p:attrNameLst>
                                      </p:cBhvr>
                                      <p:to>
                                        <p:strVal val="visible"/>
                                      </p:to>
                                    </p:set>
                                    <p:animEffect transition="in" filter="slide(fromBottom)">
                                      <p:cBhvr>
                                        <p:cTn id="7" dur="500"/>
                                        <p:tgtEl>
                                          <p:spTgt spid="4813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8131">
                                            <p:txEl>
                                              <p:pRg st="2" end="2"/>
                                            </p:txEl>
                                          </p:spTgt>
                                        </p:tgtEl>
                                        <p:attrNameLst>
                                          <p:attrName>style.visibility</p:attrName>
                                        </p:attrNameLst>
                                      </p:cBhvr>
                                      <p:to>
                                        <p:strVal val="visible"/>
                                      </p:to>
                                    </p:set>
                                    <p:animEffect transition="in" filter="slide(fromBottom)">
                                      <p:cBhvr>
                                        <p:cTn id="12" dur="500"/>
                                        <p:tgtEl>
                                          <p:spTgt spid="4813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8131">
                                            <p:txEl>
                                              <p:pRg st="3" end="3"/>
                                            </p:txEl>
                                          </p:spTgt>
                                        </p:tgtEl>
                                        <p:attrNameLst>
                                          <p:attrName>style.visibility</p:attrName>
                                        </p:attrNameLst>
                                      </p:cBhvr>
                                      <p:to>
                                        <p:strVal val="visible"/>
                                      </p:to>
                                    </p:set>
                                    <p:animEffect transition="in" filter="slide(fromBottom)">
                                      <p:cBhvr>
                                        <p:cTn id="17" dur="500"/>
                                        <p:tgtEl>
                                          <p:spTgt spid="4813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48131">
                                            <p:txEl>
                                              <p:pRg st="4" end="4"/>
                                            </p:txEl>
                                          </p:spTgt>
                                        </p:tgtEl>
                                        <p:attrNameLst>
                                          <p:attrName>style.visibility</p:attrName>
                                        </p:attrNameLst>
                                      </p:cBhvr>
                                      <p:to>
                                        <p:strVal val="visible"/>
                                      </p:to>
                                    </p:set>
                                    <p:animEffect transition="in" filter="slide(fromBottom)">
                                      <p:cBhvr>
                                        <p:cTn id="22" dur="500"/>
                                        <p:tgtEl>
                                          <p:spTgt spid="481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descr="FIG02_005"/>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47110" name="Text Box 6"/>
          <p:cNvSpPr txBox="1">
            <a:spLocks noChangeArrowheads="1"/>
          </p:cNvSpPr>
          <p:nvPr/>
        </p:nvSpPr>
        <p:spPr bwMode="auto">
          <a:xfrm>
            <a:off x="6248400" y="6019800"/>
            <a:ext cx="2667000" cy="579438"/>
          </a:xfrm>
          <a:prstGeom prst="rect">
            <a:avLst/>
          </a:prstGeom>
          <a:noFill/>
          <a:ln w="9525">
            <a:noFill/>
            <a:miter lim="800000"/>
            <a:headEnd/>
            <a:tailEnd/>
          </a:ln>
          <a:effectLst/>
        </p:spPr>
        <p:txBody>
          <a:bodyPr>
            <a:spAutoFit/>
          </a:bodyPr>
          <a:lstStyle/>
          <a:p>
            <a:pPr>
              <a:spcBef>
                <a:spcPct val="50000"/>
              </a:spcBef>
            </a:pPr>
            <a:r>
              <a:rPr lang="en-US" sz="3200">
                <a:solidFill>
                  <a:schemeClr val="bg1"/>
                </a:solidFill>
              </a:rPr>
              <a:t>Fig. 2.5, p.35</a:t>
            </a:r>
          </a:p>
        </p:txBody>
      </p:sp>
    </p:spTree>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p:cNvPicPr>
            <a:picLocks noChangeAspect="1" noChangeArrowheads="1"/>
          </p:cNvPicPr>
          <p:nvPr/>
        </p:nvPicPr>
        <p:blipFill>
          <a:blip r:embed="rId3" cstate="print"/>
          <a:srcRect/>
          <a:stretch>
            <a:fillRect/>
          </a:stretch>
        </p:blipFill>
        <p:spPr bwMode="auto">
          <a:xfrm>
            <a:off x="0" y="457200"/>
            <a:ext cx="9144000" cy="6096000"/>
          </a:xfrm>
          <a:prstGeom prst="rect">
            <a:avLst/>
          </a:prstGeom>
          <a:noFill/>
          <a:ln w="9525">
            <a:solidFill>
              <a:srgbClr val="000000"/>
            </a:solid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sz="3600"/>
              <a:t>Mechanisms Of Energy Transfer</a:t>
            </a:r>
          </a:p>
        </p:txBody>
      </p:sp>
      <p:sp>
        <p:nvSpPr>
          <p:cNvPr id="107523" name="Rectangle 3"/>
          <p:cNvSpPr>
            <a:spLocks noGrp="1" noChangeArrowheads="1"/>
          </p:cNvSpPr>
          <p:nvPr>
            <p:ph type="body" idx="1"/>
          </p:nvPr>
        </p:nvSpPr>
        <p:spPr/>
        <p:txBody>
          <a:bodyPr/>
          <a:lstStyle/>
          <a:p>
            <a:r>
              <a:rPr lang="en-US"/>
              <a:t>Two laws describe the intensity and type of wavelengths that are emitted/radiated from different objects:</a:t>
            </a:r>
          </a:p>
          <a:p>
            <a:pPr lvl="1"/>
            <a:r>
              <a:rPr lang="en-US"/>
              <a:t>Stefan-Boltzman Law</a:t>
            </a:r>
          </a:p>
          <a:p>
            <a:pPr lvl="1"/>
            <a:r>
              <a:rPr lang="en-US"/>
              <a:t>Wien’s Law</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animEffect transition="in" filter="slide(fromBottom)">
                                      <p:cBhvr>
                                        <p:cTn id="7" dur="500"/>
                                        <p:tgtEl>
                                          <p:spTgt spid="107523">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107523">
                                            <p:txEl>
                                              <p:pRg st="1" end="1"/>
                                            </p:txEl>
                                          </p:spTgt>
                                        </p:tgtEl>
                                        <p:attrNameLst>
                                          <p:attrName>style.visibility</p:attrName>
                                        </p:attrNameLst>
                                      </p:cBhvr>
                                      <p:to>
                                        <p:strVal val="visible"/>
                                      </p:to>
                                    </p:set>
                                    <p:animEffect transition="in" filter="slide(fromBottom)">
                                      <p:cBhvr>
                                        <p:cTn id="10" dur="500"/>
                                        <p:tgtEl>
                                          <p:spTgt spid="107523">
                                            <p:txEl>
                                              <p:pRg st="1" end="1"/>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107523">
                                            <p:txEl>
                                              <p:pRg st="2" end="2"/>
                                            </p:txEl>
                                          </p:spTgt>
                                        </p:tgtEl>
                                        <p:attrNameLst>
                                          <p:attrName>style.visibility</p:attrName>
                                        </p:attrNameLst>
                                      </p:cBhvr>
                                      <p:to>
                                        <p:strVal val="visible"/>
                                      </p:to>
                                    </p:set>
                                    <p:animEffect transition="in" filter="slide(fromBottom)">
                                      <p:cBhvr>
                                        <p:cTn id="13" dur="500"/>
                                        <p:tgtEl>
                                          <p:spTgt spid="1075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0" y="0"/>
            <a:ext cx="9144000" cy="6858000"/>
            <a:chOff x="0" y="0"/>
            <a:chExt cx="5760" cy="4320"/>
          </a:xfrm>
        </p:grpSpPr>
        <p:pic>
          <p:nvPicPr>
            <p:cNvPr id="84995" name="Picture 3" descr="FIG07_003"/>
            <p:cNvPicPr>
              <a:picLocks noChangeAspect="1" noChangeArrowheads="1"/>
            </p:cNvPicPr>
            <p:nvPr/>
          </p:nvPicPr>
          <p:blipFill>
            <a:blip r:embed="rId3" cstate="print"/>
            <a:srcRect/>
            <a:stretch>
              <a:fillRect/>
            </a:stretch>
          </p:blipFill>
          <p:spPr bwMode="auto">
            <a:xfrm>
              <a:off x="0" y="0"/>
              <a:ext cx="5760" cy="4320"/>
            </a:xfrm>
            <a:prstGeom prst="rect">
              <a:avLst/>
            </a:prstGeom>
            <a:noFill/>
          </p:spPr>
        </p:pic>
        <p:sp>
          <p:nvSpPr>
            <p:cNvPr id="84996" name="Text Box 4"/>
            <p:cNvSpPr txBox="1">
              <a:spLocks noChangeArrowheads="1"/>
            </p:cNvSpPr>
            <p:nvPr/>
          </p:nvSpPr>
          <p:spPr bwMode="auto">
            <a:xfrm>
              <a:off x="1920" y="4089"/>
              <a:ext cx="1344" cy="197"/>
            </a:xfrm>
            <a:prstGeom prst="rect">
              <a:avLst/>
            </a:prstGeom>
            <a:solidFill>
              <a:srgbClr val="FFFFFF"/>
            </a:solidFill>
            <a:ln w="9525">
              <a:noFill/>
              <a:miter lim="800000"/>
              <a:headEnd/>
              <a:tailEnd/>
            </a:ln>
            <a:effectLst/>
          </p:spPr>
          <p:txBody>
            <a:bodyPr>
              <a:spAutoFit/>
            </a:bodyPr>
            <a:lstStyle/>
            <a:p>
              <a:pPr eaLnBrk="1" hangingPunct="1">
                <a:lnSpc>
                  <a:spcPct val="90000"/>
                </a:lnSpc>
                <a:spcBef>
                  <a:spcPct val="50000"/>
                </a:spcBef>
              </a:pPr>
              <a:r>
                <a:rPr lang="en-US" sz="1600" b="1">
                  <a:solidFill>
                    <a:srgbClr val="000000"/>
                  </a:solidFill>
                </a:rPr>
                <a:t>Pressure &amp; Density</a:t>
              </a:r>
            </a:p>
          </p:txBody>
        </p:sp>
      </p:grpSp>
    </p:spTree>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t>Stefan-Boltzman Law:</a:t>
            </a:r>
          </a:p>
        </p:txBody>
      </p:sp>
      <p:sp>
        <p:nvSpPr>
          <p:cNvPr id="50179" name="Rectangle 3"/>
          <p:cNvSpPr>
            <a:spLocks noGrp="1" noChangeArrowheads="1"/>
          </p:cNvSpPr>
          <p:nvPr>
            <p:ph type="body" idx="1"/>
          </p:nvPr>
        </p:nvSpPr>
        <p:spPr>
          <a:xfrm>
            <a:off x="1752600" y="2438400"/>
            <a:ext cx="7086600" cy="4191000"/>
          </a:xfrm>
        </p:spPr>
        <p:txBody>
          <a:bodyPr/>
          <a:lstStyle/>
          <a:p>
            <a:pPr>
              <a:lnSpc>
                <a:spcPct val="90000"/>
              </a:lnSpc>
            </a:pPr>
            <a:r>
              <a:rPr lang="en-US" dirty="0"/>
              <a:t>A Hotter Body Emits More Energy Than A Cooler Body</a:t>
            </a:r>
          </a:p>
          <a:p>
            <a:pPr>
              <a:lnSpc>
                <a:spcPct val="90000"/>
              </a:lnSpc>
            </a:pPr>
            <a:r>
              <a:rPr lang="en-US" dirty="0"/>
              <a:t>If the body is 2X as hot, it will emit 16X as much energy</a:t>
            </a:r>
          </a:p>
          <a:p>
            <a:pPr lvl="1" algn="ctr">
              <a:lnSpc>
                <a:spcPct val="90000"/>
              </a:lnSpc>
              <a:spcBef>
                <a:spcPct val="50000"/>
              </a:spcBef>
              <a:spcAft>
                <a:spcPct val="50000"/>
              </a:spcAft>
              <a:buFontTx/>
              <a:buNone/>
            </a:pPr>
            <a:r>
              <a:rPr lang="en-US" sz="3200" dirty="0"/>
              <a:t>I = constant T</a:t>
            </a:r>
            <a:r>
              <a:rPr lang="en-US" sz="3200" baseline="30000" dirty="0"/>
              <a:t>4</a:t>
            </a:r>
          </a:p>
          <a:p>
            <a:pPr lvl="3">
              <a:lnSpc>
                <a:spcPct val="90000"/>
              </a:lnSpc>
              <a:buFontTx/>
              <a:buNone/>
            </a:pPr>
            <a:r>
              <a:rPr lang="en-US" dirty="0"/>
              <a:t>I = Intensity of radiation</a:t>
            </a:r>
          </a:p>
          <a:p>
            <a:pPr lvl="3">
              <a:lnSpc>
                <a:spcPct val="90000"/>
              </a:lnSpc>
              <a:buFontTx/>
              <a:buNone/>
            </a:pPr>
            <a:r>
              <a:rPr lang="en-US" dirty="0"/>
              <a:t>T = Temperature of body in </a:t>
            </a:r>
            <a:r>
              <a:rPr lang="en-US" dirty="0" err="1"/>
              <a:t>Kelvins</a:t>
            </a:r>
            <a:endParaRPr lang="en-US" dirty="0"/>
          </a:p>
          <a:p>
            <a:pPr lvl="3">
              <a:lnSpc>
                <a:spcPct val="90000"/>
              </a:lnSpc>
              <a:buFontTx/>
              <a:buNone/>
            </a:pPr>
            <a:r>
              <a:rPr lang="en-US" dirty="0"/>
              <a:t>Constant = 5.67x10-8 </a:t>
            </a:r>
            <a:r>
              <a:rPr lang="en-US" dirty="0" smtClean="0"/>
              <a:t>Wm-2</a:t>
            </a:r>
          </a:p>
          <a:p>
            <a:pPr lvl="3">
              <a:lnSpc>
                <a:spcPct val="90000"/>
              </a:lnSpc>
              <a:buFontTx/>
              <a:buNone/>
            </a:pPr>
            <a:endParaRPr lang="en-US" dirty="0" smtClean="0"/>
          </a:p>
          <a:p>
            <a:pPr lvl="3">
              <a:lnSpc>
                <a:spcPct val="90000"/>
              </a:lnSpc>
              <a:buFontTx/>
              <a:buNone/>
            </a:pPr>
            <a:r>
              <a:rPr lang="en-US" dirty="0" err="1" smtClean="0"/>
              <a:t>T</a:t>
            </a:r>
            <a:r>
              <a:rPr lang="en-US" sz="1800" baseline="-25000" dirty="0" err="1" smtClean="0"/>
              <a:t>earth</a:t>
            </a:r>
            <a:r>
              <a:rPr lang="en-US" dirty="0" smtClean="0"/>
              <a:t> ~ 300 K    </a:t>
            </a:r>
            <a:r>
              <a:rPr lang="en-US" dirty="0" err="1" smtClean="0"/>
              <a:t>T</a:t>
            </a:r>
            <a:r>
              <a:rPr lang="en-US" baseline="-25000" dirty="0" err="1" smtClean="0"/>
              <a:t>sun</a:t>
            </a:r>
            <a:r>
              <a:rPr lang="en-US" dirty="0" smtClean="0"/>
              <a:t> ~ 6000 K</a:t>
            </a:r>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slide(fromBottom)">
                                      <p:cBhvr>
                                        <p:cTn id="7" dur="500"/>
                                        <p:tgtEl>
                                          <p:spTgt spid="50179">
                                            <p:txEl>
                                              <p:pRg st="0" end="0"/>
                                            </p:txEl>
                                          </p:spTgt>
                                        </p:tgtEl>
                                      </p:cBhvr>
                                    </p:animEffect>
                                  </p:childTnLst>
                                </p:cTn>
                              </p:par>
                            </p:childTnLst>
                          </p:cTn>
                        </p:par>
                        <p:par>
                          <p:cTn id="8" fill="hold">
                            <p:stCondLst>
                              <p:cond delay="500"/>
                            </p:stCondLst>
                            <p:childTnLst>
                              <p:par>
                                <p:cTn id="9" presetID="12" presetClass="entr" presetSubtype="4" fill="hold" nodeType="afterEffect">
                                  <p:stCondLst>
                                    <p:cond delay="500"/>
                                  </p:stCondLst>
                                  <p:childTnLst>
                                    <p:set>
                                      <p:cBhvr>
                                        <p:cTn id="10" dur="1" fill="hold">
                                          <p:stCondLst>
                                            <p:cond delay="0"/>
                                          </p:stCondLst>
                                        </p:cTn>
                                        <p:tgtEl>
                                          <p:spTgt spid="50179">
                                            <p:txEl>
                                              <p:pRg st="1" end="1"/>
                                            </p:txEl>
                                          </p:spTgt>
                                        </p:tgtEl>
                                        <p:attrNameLst>
                                          <p:attrName>style.visibility</p:attrName>
                                        </p:attrNameLst>
                                      </p:cBhvr>
                                      <p:to>
                                        <p:strVal val="visible"/>
                                      </p:to>
                                    </p:set>
                                    <p:animEffect transition="in" filter="slide(fromBottom)">
                                      <p:cBhvr>
                                        <p:cTn id="11" dur="500"/>
                                        <p:tgtEl>
                                          <p:spTgt spid="50179">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50179">
                                            <p:txEl>
                                              <p:pRg st="2" end="2"/>
                                            </p:txEl>
                                          </p:spTgt>
                                        </p:tgtEl>
                                        <p:attrNameLst>
                                          <p:attrName>style.visibility</p:attrName>
                                        </p:attrNameLst>
                                      </p:cBhvr>
                                      <p:to>
                                        <p:strVal val="visible"/>
                                      </p:to>
                                    </p:set>
                                    <p:animEffect transition="in" filter="slide(fromBottom)">
                                      <p:cBhvr>
                                        <p:cTn id="16" dur="500"/>
                                        <p:tgtEl>
                                          <p:spTgt spid="50179">
                                            <p:txEl>
                                              <p:pRg st="2" end="2"/>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50179">
                                            <p:txEl>
                                              <p:pRg st="3" end="3"/>
                                            </p:txEl>
                                          </p:spTgt>
                                        </p:tgtEl>
                                        <p:attrNameLst>
                                          <p:attrName>style.visibility</p:attrName>
                                        </p:attrNameLst>
                                      </p:cBhvr>
                                      <p:to>
                                        <p:strVal val="visible"/>
                                      </p:to>
                                    </p:set>
                                    <p:animEffect transition="in" filter="slide(fromBottom)">
                                      <p:cBhvr>
                                        <p:cTn id="19" dur="500"/>
                                        <p:tgtEl>
                                          <p:spTgt spid="50179">
                                            <p:txEl>
                                              <p:pRg st="3" end="3"/>
                                            </p:txEl>
                                          </p:spTgt>
                                        </p:tgtEl>
                                      </p:cBhvr>
                                    </p:animEffect>
                                  </p:childTnLst>
                                </p:cTn>
                              </p:par>
                              <p:par>
                                <p:cTn id="20" presetID="12" presetClass="entr" presetSubtype="4" fill="hold" nodeType="withEffect">
                                  <p:stCondLst>
                                    <p:cond delay="0"/>
                                  </p:stCondLst>
                                  <p:childTnLst>
                                    <p:set>
                                      <p:cBhvr>
                                        <p:cTn id="21" dur="1" fill="hold">
                                          <p:stCondLst>
                                            <p:cond delay="0"/>
                                          </p:stCondLst>
                                        </p:cTn>
                                        <p:tgtEl>
                                          <p:spTgt spid="50179">
                                            <p:txEl>
                                              <p:pRg st="4" end="4"/>
                                            </p:txEl>
                                          </p:spTgt>
                                        </p:tgtEl>
                                        <p:attrNameLst>
                                          <p:attrName>style.visibility</p:attrName>
                                        </p:attrNameLst>
                                      </p:cBhvr>
                                      <p:to>
                                        <p:strVal val="visible"/>
                                      </p:to>
                                    </p:set>
                                    <p:animEffect transition="in" filter="slide(fromBottom)">
                                      <p:cBhvr>
                                        <p:cTn id="22" dur="500"/>
                                        <p:tgtEl>
                                          <p:spTgt spid="50179">
                                            <p:txEl>
                                              <p:pRg st="4" end="4"/>
                                            </p:txEl>
                                          </p:spTgt>
                                        </p:tgtEl>
                                      </p:cBhvr>
                                    </p:animEffect>
                                  </p:childTnLst>
                                </p:cTn>
                              </p:par>
                              <p:par>
                                <p:cTn id="23" presetID="12" presetClass="entr" presetSubtype="4" fill="hold" nodeType="withEffect">
                                  <p:stCondLst>
                                    <p:cond delay="0"/>
                                  </p:stCondLst>
                                  <p:childTnLst>
                                    <p:set>
                                      <p:cBhvr>
                                        <p:cTn id="24" dur="1" fill="hold">
                                          <p:stCondLst>
                                            <p:cond delay="0"/>
                                          </p:stCondLst>
                                        </p:cTn>
                                        <p:tgtEl>
                                          <p:spTgt spid="50179">
                                            <p:txEl>
                                              <p:pRg st="5" end="5"/>
                                            </p:txEl>
                                          </p:spTgt>
                                        </p:tgtEl>
                                        <p:attrNameLst>
                                          <p:attrName>style.visibility</p:attrName>
                                        </p:attrNameLst>
                                      </p:cBhvr>
                                      <p:to>
                                        <p:strVal val="visible"/>
                                      </p:to>
                                    </p:set>
                                    <p:animEffect transition="in" filter="slide(fromBottom)">
                                      <p:cBhvr>
                                        <p:cTn id="25" dur="500"/>
                                        <p:tgtEl>
                                          <p:spTgt spid="50179">
                                            <p:txEl>
                                              <p:pRg st="5" end="5"/>
                                            </p:txEl>
                                          </p:spTgt>
                                        </p:tgtEl>
                                      </p:cBhvr>
                                    </p:animEffect>
                                  </p:childTnLst>
                                </p:cTn>
                              </p:par>
                              <p:par>
                                <p:cTn id="26" presetID="12" presetClass="entr" presetSubtype="4" fill="hold" nodeType="withEffect">
                                  <p:stCondLst>
                                    <p:cond delay="0"/>
                                  </p:stCondLst>
                                  <p:childTnLst>
                                    <p:set>
                                      <p:cBhvr>
                                        <p:cTn id="27" dur="1" fill="hold">
                                          <p:stCondLst>
                                            <p:cond delay="0"/>
                                          </p:stCondLst>
                                        </p:cTn>
                                        <p:tgtEl>
                                          <p:spTgt spid="50179">
                                            <p:txEl>
                                              <p:pRg st="7" end="7"/>
                                            </p:txEl>
                                          </p:spTgt>
                                        </p:tgtEl>
                                        <p:attrNameLst>
                                          <p:attrName>style.visibility</p:attrName>
                                        </p:attrNameLst>
                                      </p:cBhvr>
                                      <p:to>
                                        <p:strVal val="visible"/>
                                      </p:to>
                                    </p:set>
                                    <p:animEffect transition="in" filter="slide(fromBottom)">
                                      <p:cBhvr>
                                        <p:cTn id="28" dur="500"/>
                                        <p:tgtEl>
                                          <p:spTgt spid="5017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t>Wien’s Law:</a:t>
            </a:r>
          </a:p>
        </p:txBody>
      </p:sp>
      <p:sp>
        <p:nvSpPr>
          <p:cNvPr id="51203" name="Rectangle 3"/>
          <p:cNvSpPr>
            <a:spLocks noGrp="1" noChangeArrowheads="1"/>
          </p:cNvSpPr>
          <p:nvPr>
            <p:ph type="body" idx="1"/>
          </p:nvPr>
        </p:nvSpPr>
        <p:spPr>
          <a:xfrm>
            <a:off x="1752600" y="2438400"/>
            <a:ext cx="7391400" cy="4038600"/>
          </a:xfrm>
        </p:spPr>
        <p:txBody>
          <a:bodyPr/>
          <a:lstStyle/>
          <a:p>
            <a:r>
              <a:rPr lang="en-US"/>
              <a:t>Hotter Bodies Radiate Energy At Shorter Wavelengths</a:t>
            </a:r>
          </a:p>
          <a:p>
            <a:pPr algn="ctr">
              <a:spcBef>
                <a:spcPct val="50000"/>
              </a:spcBef>
              <a:spcAft>
                <a:spcPct val="50000"/>
              </a:spcAft>
              <a:buFontTx/>
              <a:buNone/>
            </a:pPr>
            <a:r>
              <a:rPr lang="en-US" sz="2800"/>
              <a:t>Wavelength of max emission = Constant/T</a:t>
            </a:r>
          </a:p>
          <a:p>
            <a:pPr lvl="2">
              <a:buFontTx/>
              <a:buNone/>
            </a:pPr>
            <a:r>
              <a:rPr lang="en-US"/>
              <a:t>T = Temperature of body in Kelvins</a:t>
            </a:r>
          </a:p>
          <a:p>
            <a:pPr lvl="2">
              <a:buFontTx/>
              <a:buNone/>
            </a:pPr>
            <a:r>
              <a:rPr lang="en-US"/>
              <a:t>Constant = 2900</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slide(fromBottom)">
                                      <p:cBhvr>
                                        <p:cTn id="7" dur="500"/>
                                        <p:tgtEl>
                                          <p:spTgt spid="512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1203">
                                            <p:txEl>
                                              <p:pRg st="1" end="1"/>
                                            </p:txEl>
                                          </p:spTgt>
                                        </p:tgtEl>
                                        <p:attrNameLst>
                                          <p:attrName>style.visibility</p:attrName>
                                        </p:attrNameLst>
                                      </p:cBhvr>
                                      <p:to>
                                        <p:strVal val="visible"/>
                                      </p:to>
                                    </p:set>
                                    <p:animEffect transition="in" filter="slide(fromBottom)">
                                      <p:cBhvr>
                                        <p:cTn id="12" dur="500"/>
                                        <p:tgtEl>
                                          <p:spTgt spid="51203">
                                            <p:txEl>
                                              <p:pRg st="1" end="1"/>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51203">
                                            <p:txEl>
                                              <p:pRg st="2" end="2"/>
                                            </p:txEl>
                                          </p:spTgt>
                                        </p:tgtEl>
                                        <p:attrNameLst>
                                          <p:attrName>style.visibility</p:attrName>
                                        </p:attrNameLst>
                                      </p:cBhvr>
                                      <p:to>
                                        <p:strVal val="visible"/>
                                      </p:to>
                                    </p:set>
                                    <p:animEffect transition="in" filter="slide(fromBottom)">
                                      <p:cBhvr>
                                        <p:cTn id="15" dur="500"/>
                                        <p:tgtEl>
                                          <p:spTgt spid="51203">
                                            <p:txEl>
                                              <p:pRg st="2" end="2"/>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51203">
                                            <p:txEl>
                                              <p:pRg st="3" end="3"/>
                                            </p:txEl>
                                          </p:spTgt>
                                        </p:tgtEl>
                                        <p:attrNameLst>
                                          <p:attrName>style.visibility</p:attrName>
                                        </p:attrNameLst>
                                      </p:cBhvr>
                                      <p:to>
                                        <p:strVal val="visible"/>
                                      </p:to>
                                    </p:set>
                                    <p:animEffect transition="in" filter="slide(fromBottom)">
                                      <p:cBhvr>
                                        <p:cTn id="18" dur="500"/>
                                        <p:tgtEl>
                                          <p:spTgt spid="512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z="3600"/>
              <a:t>Wien’s &amp; Stefan-Boltzman Laws </a:t>
            </a:r>
          </a:p>
        </p:txBody>
      </p:sp>
      <p:sp>
        <p:nvSpPr>
          <p:cNvPr id="52227" name="Rectangle 3"/>
          <p:cNvSpPr>
            <a:spLocks noGrp="1" noChangeArrowheads="1"/>
          </p:cNvSpPr>
          <p:nvPr>
            <p:ph type="body" idx="1"/>
          </p:nvPr>
        </p:nvSpPr>
        <p:spPr>
          <a:xfrm>
            <a:off x="1752600" y="2438400"/>
            <a:ext cx="7239000" cy="4114800"/>
          </a:xfrm>
        </p:spPr>
        <p:txBody>
          <a:bodyPr/>
          <a:lstStyle/>
          <a:p>
            <a:r>
              <a:rPr lang="en-US"/>
              <a:t>Together, Indicate That </a:t>
            </a:r>
          </a:p>
          <a:p>
            <a:pPr lvl="1"/>
            <a:r>
              <a:rPr lang="en-US"/>
              <a:t>A Very Hot Body Will Emit </a:t>
            </a:r>
            <a:r>
              <a:rPr lang="en-US" b="1"/>
              <a:t>Lots Of Energy</a:t>
            </a:r>
            <a:r>
              <a:rPr lang="en-US"/>
              <a:t> At </a:t>
            </a:r>
            <a:r>
              <a:rPr lang="en-US" b="1"/>
              <a:t>Very Short Wavelengths</a:t>
            </a:r>
            <a:r>
              <a:rPr lang="en-US"/>
              <a:t> </a:t>
            </a:r>
          </a:p>
          <a:p>
            <a:pPr lvl="2"/>
            <a:r>
              <a:rPr lang="en-US"/>
              <a:t>e.g. The Sun</a:t>
            </a:r>
          </a:p>
          <a:p>
            <a:pPr lvl="1"/>
            <a:r>
              <a:rPr lang="en-US"/>
              <a:t>A Very Cool Body Will Emit </a:t>
            </a:r>
            <a:r>
              <a:rPr lang="en-US" b="1"/>
              <a:t>Less Energy</a:t>
            </a:r>
            <a:r>
              <a:rPr lang="en-US"/>
              <a:t> At </a:t>
            </a:r>
            <a:r>
              <a:rPr lang="en-US" b="1"/>
              <a:t>Much Longer Wavelengths </a:t>
            </a:r>
          </a:p>
          <a:p>
            <a:pPr lvl="2"/>
            <a:r>
              <a:rPr lang="en-US"/>
              <a:t>e.g. The Earth</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2227">
                                            <p:txEl>
                                              <p:pRg st="1" end="1"/>
                                            </p:txEl>
                                          </p:spTgt>
                                        </p:tgtEl>
                                        <p:attrNameLst>
                                          <p:attrName>style.visibility</p:attrName>
                                        </p:attrNameLst>
                                      </p:cBhvr>
                                      <p:to>
                                        <p:strVal val="visible"/>
                                      </p:to>
                                    </p:set>
                                    <p:animEffect transition="in" filter="slide(fromBottom)">
                                      <p:cBhvr>
                                        <p:cTn id="7" dur="500"/>
                                        <p:tgtEl>
                                          <p:spTgt spid="52227">
                                            <p:txEl>
                                              <p:pRg st="1" end="1"/>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52227">
                                            <p:txEl>
                                              <p:pRg st="2" end="2"/>
                                            </p:txEl>
                                          </p:spTgt>
                                        </p:tgtEl>
                                        <p:attrNameLst>
                                          <p:attrName>style.visibility</p:attrName>
                                        </p:attrNameLst>
                                      </p:cBhvr>
                                      <p:to>
                                        <p:strVal val="visible"/>
                                      </p:to>
                                    </p:set>
                                    <p:animEffect transition="in" filter="slide(fromBottom)">
                                      <p:cBhvr>
                                        <p:cTn id="10" dur="500"/>
                                        <p:tgtEl>
                                          <p:spTgt spid="52227">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52227">
                                            <p:txEl>
                                              <p:pRg st="3" end="3"/>
                                            </p:txEl>
                                          </p:spTgt>
                                        </p:tgtEl>
                                        <p:attrNameLst>
                                          <p:attrName>style.visibility</p:attrName>
                                        </p:attrNameLst>
                                      </p:cBhvr>
                                      <p:to>
                                        <p:strVal val="visible"/>
                                      </p:to>
                                    </p:set>
                                    <p:animEffect transition="in" filter="slide(fromBottom)">
                                      <p:cBhvr>
                                        <p:cTn id="15" dur="500"/>
                                        <p:tgtEl>
                                          <p:spTgt spid="52227">
                                            <p:txEl>
                                              <p:pRg st="3" end="3"/>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52227">
                                            <p:txEl>
                                              <p:pRg st="4" end="4"/>
                                            </p:txEl>
                                          </p:spTgt>
                                        </p:tgtEl>
                                        <p:attrNameLst>
                                          <p:attrName>style.visibility</p:attrName>
                                        </p:attrNameLst>
                                      </p:cBhvr>
                                      <p:to>
                                        <p:strVal val="visible"/>
                                      </p:to>
                                    </p:set>
                                    <p:animEffect transition="in" filter="slide(fromBottom)">
                                      <p:cBhvr>
                                        <p:cTn id="18" dur="500"/>
                                        <p:tgtEl>
                                          <p:spTgt spid="522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1" name="Picture 3" descr="FIG02_007"/>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3250" name="Text Box 2"/>
          <p:cNvSpPr txBox="1">
            <a:spLocks noChangeArrowheads="1"/>
          </p:cNvSpPr>
          <p:nvPr/>
        </p:nvSpPr>
        <p:spPr bwMode="auto">
          <a:xfrm>
            <a:off x="0" y="6338888"/>
            <a:ext cx="2286000" cy="519112"/>
          </a:xfrm>
          <a:prstGeom prst="rect">
            <a:avLst/>
          </a:prstGeom>
          <a:noFill/>
          <a:ln w="38100">
            <a:noFill/>
            <a:miter lim="800000"/>
            <a:headEnd/>
            <a:tailEnd type="none" w="lg" len="lg"/>
          </a:ln>
          <a:effectLst/>
        </p:spPr>
        <p:txBody>
          <a:bodyPr>
            <a:spAutoFit/>
          </a:bodyPr>
          <a:lstStyle/>
          <a:p>
            <a:pPr eaLnBrk="1" hangingPunct="1">
              <a:spcBef>
                <a:spcPct val="50000"/>
              </a:spcBef>
            </a:pPr>
            <a:r>
              <a:rPr lang="en-US" sz="2800" b="1">
                <a:solidFill>
                  <a:schemeClr val="bg1"/>
                </a:solidFill>
                <a:latin typeface="Times New Roman" pitchFamily="18" charset="0"/>
              </a:rPr>
              <a:t>Fig. 2.7, p.37</a:t>
            </a:r>
          </a:p>
        </p:txBody>
      </p:sp>
    </p:spTree>
  </p:cSld>
  <p:clrMapOvr>
    <a:masterClrMapping/>
  </p:clrMapOvr>
  <p:transition>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sz="3600"/>
              <a:t>WATER in the Atmosphere</a:t>
            </a:r>
          </a:p>
        </p:txBody>
      </p:sp>
      <p:sp>
        <p:nvSpPr>
          <p:cNvPr id="87043" name="Rectangle 3"/>
          <p:cNvSpPr>
            <a:spLocks noGrp="1" noChangeArrowheads="1"/>
          </p:cNvSpPr>
          <p:nvPr>
            <p:ph type="body" idx="1"/>
          </p:nvPr>
        </p:nvSpPr>
        <p:spPr>
          <a:xfrm>
            <a:off x="1752600" y="2438400"/>
            <a:ext cx="7086600" cy="4191000"/>
          </a:xfrm>
        </p:spPr>
        <p:txBody>
          <a:bodyPr/>
          <a:lstStyle/>
          <a:p>
            <a:r>
              <a:rPr lang="en-US"/>
              <a:t>Water content varies enormously, but always relatively low…</a:t>
            </a:r>
          </a:p>
          <a:p>
            <a:pPr lvl="1"/>
            <a:r>
              <a:rPr lang="en-US"/>
              <a:t>Up to 4% in the Tropics</a:t>
            </a:r>
          </a:p>
          <a:p>
            <a:pPr lvl="1"/>
            <a:r>
              <a:rPr lang="en-US"/>
              <a:t>As low as a fraction of 1% in the Polar regions and deserts</a:t>
            </a:r>
          </a:p>
          <a:p>
            <a:pPr lvl="2"/>
            <a:r>
              <a:rPr lang="en-US"/>
              <a:t>Very important to our general level of comfort</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87043">
                                            <p:txEl>
                                              <p:pRg st="1" end="1"/>
                                            </p:txEl>
                                          </p:spTgt>
                                        </p:tgtEl>
                                        <p:attrNameLst>
                                          <p:attrName>style.visibility</p:attrName>
                                        </p:attrNameLst>
                                      </p:cBhvr>
                                      <p:to>
                                        <p:strVal val="visible"/>
                                      </p:to>
                                    </p:set>
                                    <p:animEffect transition="in" filter="slide(fromBottom)">
                                      <p:cBhvr>
                                        <p:cTn id="7" dur="500"/>
                                        <p:tgtEl>
                                          <p:spTgt spid="87043">
                                            <p:txEl>
                                              <p:pRg st="1" end="1"/>
                                            </p:txEl>
                                          </p:spTgt>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87043">
                                            <p:txEl>
                                              <p:pRg st="2" end="2"/>
                                            </p:txEl>
                                          </p:spTgt>
                                        </p:tgtEl>
                                        <p:attrNameLst>
                                          <p:attrName>style.visibility</p:attrName>
                                        </p:attrNameLst>
                                      </p:cBhvr>
                                      <p:to>
                                        <p:strVal val="visible"/>
                                      </p:to>
                                    </p:set>
                                    <p:animEffect transition="in" filter="slide(fromBottom)">
                                      <p:cBhvr>
                                        <p:cTn id="11" dur="500"/>
                                        <p:tgtEl>
                                          <p:spTgt spid="87043">
                                            <p:txEl>
                                              <p:pRg st="2" end="2"/>
                                            </p:txEl>
                                          </p:spTgt>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87043">
                                            <p:txEl>
                                              <p:pRg st="3" end="3"/>
                                            </p:txEl>
                                          </p:spTgt>
                                        </p:tgtEl>
                                        <p:attrNameLst>
                                          <p:attrName>style.visibility</p:attrName>
                                        </p:attrNameLst>
                                      </p:cBhvr>
                                      <p:to>
                                        <p:strVal val="visible"/>
                                      </p:to>
                                    </p:set>
                                    <p:animEffect transition="in" filter="slide(fromBottom)">
                                      <p:cBhvr>
                                        <p:cTn id="15" dur="500"/>
                                        <p:tgtEl>
                                          <p:spTgt spid="870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5" name="Picture 5" descr="ECW2"/>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sz="3600"/>
              <a:t>WATER in the Atmosphere</a:t>
            </a:r>
          </a:p>
        </p:txBody>
      </p:sp>
      <p:sp>
        <p:nvSpPr>
          <p:cNvPr id="101379" name="Rectangle 3"/>
          <p:cNvSpPr>
            <a:spLocks noGrp="1" noChangeArrowheads="1"/>
          </p:cNvSpPr>
          <p:nvPr>
            <p:ph type="body" idx="1"/>
          </p:nvPr>
        </p:nvSpPr>
        <p:spPr>
          <a:xfrm>
            <a:off x="1752600" y="2438400"/>
            <a:ext cx="7086600" cy="4191000"/>
          </a:xfrm>
        </p:spPr>
        <p:txBody>
          <a:bodyPr/>
          <a:lstStyle/>
          <a:p>
            <a:r>
              <a:rPr lang="en-US"/>
              <a:t>Water exists in 3 states</a:t>
            </a:r>
          </a:p>
          <a:p>
            <a:pPr lvl="1"/>
            <a:r>
              <a:rPr lang="en-US"/>
              <a:t>Solid, Liquid &amp; Vapor (Gas)</a:t>
            </a:r>
          </a:p>
          <a:p>
            <a:pPr lvl="2"/>
            <a:r>
              <a:rPr lang="en-US"/>
              <a:t>Generally, the water in our atmosphere takes the form of vapor </a:t>
            </a:r>
          </a:p>
          <a:p>
            <a:pPr lvl="1"/>
            <a:r>
              <a:rPr lang="en-US"/>
              <a:t>When Water Molecules Change State</a:t>
            </a:r>
          </a:p>
          <a:p>
            <a:pPr lvl="2"/>
            <a:r>
              <a:rPr lang="en-US"/>
              <a:t>They Absorb Or Release LATENT HEAT ENERGY</a:t>
            </a:r>
          </a:p>
          <a:p>
            <a:pPr lvl="3"/>
            <a:r>
              <a:rPr lang="en-US"/>
              <a:t>An important way to exchange energy in the atmosphere</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1379">
                                            <p:txEl>
                                              <p:pRg st="1" end="1"/>
                                            </p:txEl>
                                          </p:spTgt>
                                        </p:tgtEl>
                                        <p:attrNameLst>
                                          <p:attrName>style.visibility</p:attrName>
                                        </p:attrNameLst>
                                      </p:cBhvr>
                                      <p:to>
                                        <p:strVal val="visible"/>
                                      </p:to>
                                    </p:set>
                                    <p:animEffect transition="in" filter="slide(fromBottom)">
                                      <p:cBhvr>
                                        <p:cTn id="7" dur="500"/>
                                        <p:tgtEl>
                                          <p:spTgt spid="101379">
                                            <p:txEl>
                                              <p:pRg st="1" end="1"/>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101379">
                                            <p:txEl>
                                              <p:pRg st="2" end="2"/>
                                            </p:txEl>
                                          </p:spTgt>
                                        </p:tgtEl>
                                        <p:attrNameLst>
                                          <p:attrName>style.visibility</p:attrName>
                                        </p:attrNameLst>
                                      </p:cBhvr>
                                      <p:to>
                                        <p:strVal val="visible"/>
                                      </p:to>
                                    </p:set>
                                    <p:animEffect transition="in" filter="slide(fromBottom)">
                                      <p:cBhvr>
                                        <p:cTn id="10" dur="500"/>
                                        <p:tgtEl>
                                          <p:spTgt spid="101379">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101379">
                                            <p:txEl>
                                              <p:pRg st="3" end="3"/>
                                            </p:txEl>
                                          </p:spTgt>
                                        </p:tgtEl>
                                        <p:attrNameLst>
                                          <p:attrName>style.visibility</p:attrName>
                                        </p:attrNameLst>
                                      </p:cBhvr>
                                      <p:to>
                                        <p:strVal val="visible"/>
                                      </p:to>
                                    </p:set>
                                    <p:animEffect transition="in" filter="slide(fromBottom)">
                                      <p:cBhvr>
                                        <p:cTn id="15" dur="500"/>
                                        <p:tgtEl>
                                          <p:spTgt spid="101379">
                                            <p:txEl>
                                              <p:pRg st="3" end="3"/>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101379">
                                            <p:txEl>
                                              <p:pRg st="4" end="4"/>
                                            </p:txEl>
                                          </p:spTgt>
                                        </p:tgtEl>
                                        <p:attrNameLst>
                                          <p:attrName>style.visibility</p:attrName>
                                        </p:attrNameLst>
                                      </p:cBhvr>
                                      <p:to>
                                        <p:strVal val="visible"/>
                                      </p:to>
                                    </p:set>
                                    <p:animEffect transition="in" filter="slide(fromBottom)">
                                      <p:cBhvr>
                                        <p:cTn id="18" dur="500"/>
                                        <p:tgtEl>
                                          <p:spTgt spid="101379">
                                            <p:txEl>
                                              <p:pRg st="4" end="4"/>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101379">
                                            <p:txEl>
                                              <p:pRg st="5" end="5"/>
                                            </p:txEl>
                                          </p:spTgt>
                                        </p:tgtEl>
                                        <p:attrNameLst>
                                          <p:attrName>style.visibility</p:attrName>
                                        </p:attrNameLst>
                                      </p:cBhvr>
                                      <p:to>
                                        <p:strVal val="visible"/>
                                      </p:to>
                                    </p:set>
                                    <p:animEffect transition="in" filter="slide(fromBottom)">
                                      <p:cBhvr>
                                        <p:cTn id="21" dur="500"/>
                                        <p:tgtEl>
                                          <p:spTgt spid="1013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sz="3600"/>
              <a:t>WATER in the Atmosphere</a:t>
            </a:r>
          </a:p>
        </p:txBody>
      </p:sp>
      <p:sp>
        <p:nvSpPr>
          <p:cNvPr id="104451" name="Rectangle 3"/>
          <p:cNvSpPr>
            <a:spLocks noGrp="1" noChangeArrowheads="1"/>
          </p:cNvSpPr>
          <p:nvPr>
            <p:ph type="body" idx="1"/>
          </p:nvPr>
        </p:nvSpPr>
        <p:spPr>
          <a:xfrm>
            <a:off x="1752600" y="2438400"/>
            <a:ext cx="7086600" cy="4114800"/>
          </a:xfrm>
        </p:spPr>
        <p:txBody>
          <a:bodyPr/>
          <a:lstStyle/>
          <a:p>
            <a:r>
              <a:rPr lang="en-US" dirty="0"/>
              <a:t>Evaporation</a:t>
            </a:r>
          </a:p>
          <a:p>
            <a:pPr lvl="1"/>
            <a:r>
              <a:rPr lang="en-US" dirty="0"/>
              <a:t>Is A Cooling Process</a:t>
            </a:r>
          </a:p>
          <a:p>
            <a:pPr lvl="1"/>
            <a:r>
              <a:rPr lang="en-US" dirty="0"/>
              <a:t>Requires an input of energy to change state.</a:t>
            </a:r>
          </a:p>
          <a:p>
            <a:pPr lvl="2"/>
            <a:r>
              <a:rPr lang="en-US" dirty="0"/>
              <a:t>This input of energy can come from the water or other sources.</a:t>
            </a:r>
          </a:p>
          <a:p>
            <a:pPr lvl="3"/>
            <a:r>
              <a:rPr lang="en-US" dirty="0"/>
              <a:t>Energy is </a:t>
            </a:r>
            <a:r>
              <a:rPr lang="en-US" dirty="0" smtClean="0"/>
              <a:t>needed to break bonds holding </a:t>
            </a:r>
            <a:r>
              <a:rPr lang="en-US" smtClean="0"/>
              <a:t>liquid together</a:t>
            </a:r>
            <a:endParaRPr lang="en-US" dirty="0"/>
          </a:p>
          <a:p>
            <a:pPr lvl="3"/>
            <a:r>
              <a:rPr lang="en-US" dirty="0"/>
              <a:t>Known as </a:t>
            </a:r>
            <a:r>
              <a:rPr lang="en-US" b="1" i="1" dirty="0"/>
              <a:t>Latent Heat of Evaporation</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4451">
                                            <p:txEl>
                                              <p:pRg st="1" end="1"/>
                                            </p:txEl>
                                          </p:spTgt>
                                        </p:tgtEl>
                                        <p:attrNameLst>
                                          <p:attrName>style.visibility</p:attrName>
                                        </p:attrNameLst>
                                      </p:cBhvr>
                                      <p:to>
                                        <p:strVal val="visible"/>
                                      </p:to>
                                    </p:set>
                                    <p:animEffect transition="in" filter="slide(fromBottom)">
                                      <p:cBhvr>
                                        <p:cTn id="7" dur="500"/>
                                        <p:tgtEl>
                                          <p:spTgt spid="10445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04451">
                                            <p:txEl>
                                              <p:pRg st="2" end="2"/>
                                            </p:txEl>
                                          </p:spTgt>
                                        </p:tgtEl>
                                        <p:attrNameLst>
                                          <p:attrName>style.visibility</p:attrName>
                                        </p:attrNameLst>
                                      </p:cBhvr>
                                      <p:to>
                                        <p:strVal val="visible"/>
                                      </p:to>
                                    </p:set>
                                    <p:animEffect transition="in" filter="slide(fromBottom)">
                                      <p:cBhvr>
                                        <p:cTn id="12" dur="500"/>
                                        <p:tgtEl>
                                          <p:spTgt spid="10445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04451">
                                            <p:txEl>
                                              <p:pRg st="3" end="3"/>
                                            </p:txEl>
                                          </p:spTgt>
                                        </p:tgtEl>
                                        <p:attrNameLst>
                                          <p:attrName>style.visibility</p:attrName>
                                        </p:attrNameLst>
                                      </p:cBhvr>
                                      <p:to>
                                        <p:strVal val="visible"/>
                                      </p:to>
                                    </p:set>
                                    <p:animEffect transition="in" filter="slide(fromBottom)">
                                      <p:cBhvr>
                                        <p:cTn id="17" dur="500"/>
                                        <p:tgtEl>
                                          <p:spTgt spid="10445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104451">
                                            <p:txEl>
                                              <p:pRg st="4" end="4"/>
                                            </p:txEl>
                                          </p:spTgt>
                                        </p:tgtEl>
                                        <p:attrNameLst>
                                          <p:attrName>style.visibility</p:attrName>
                                        </p:attrNameLst>
                                      </p:cBhvr>
                                      <p:to>
                                        <p:strVal val="visible"/>
                                      </p:to>
                                    </p:set>
                                    <p:animEffect transition="in" filter="slide(fromBottom)">
                                      <p:cBhvr>
                                        <p:cTn id="22" dur="500"/>
                                        <p:tgtEl>
                                          <p:spTgt spid="10445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104451">
                                            <p:txEl>
                                              <p:pRg st="5" end="5"/>
                                            </p:txEl>
                                          </p:spTgt>
                                        </p:tgtEl>
                                        <p:attrNameLst>
                                          <p:attrName>style.visibility</p:attrName>
                                        </p:attrNameLst>
                                      </p:cBhvr>
                                      <p:to>
                                        <p:strVal val="visible"/>
                                      </p:to>
                                    </p:set>
                                    <p:animEffect transition="in" filter="slide(fromBottom)">
                                      <p:cBhvr>
                                        <p:cTn id="27" dur="500"/>
                                        <p:tgtEl>
                                          <p:spTgt spid="1044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sz="3600"/>
              <a:t>WATER in the Atmosphere</a:t>
            </a:r>
          </a:p>
        </p:txBody>
      </p:sp>
      <p:sp>
        <p:nvSpPr>
          <p:cNvPr id="106499" name="Rectangle 3"/>
          <p:cNvSpPr>
            <a:spLocks noGrp="1" noChangeArrowheads="1"/>
          </p:cNvSpPr>
          <p:nvPr>
            <p:ph type="body" idx="1"/>
          </p:nvPr>
        </p:nvSpPr>
        <p:spPr>
          <a:xfrm>
            <a:off x="1752600" y="2438400"/>
            <a:ext cx="7086600" cy="4114800"/>
          </a:xfrm>
        </p:spPr>
        <p:txBody>
          <a:bodyPr/>
          <a:lstStyle/>
          <a:p>
            <a:r>
              <a:rPr lang="en-US"/>
              <a:t>Condensation</a:t>
            </a:r>
          </a:p>
          <a:p>
            <a:pPr lvl="1"/>
            <a:r>
              <a:rPr lang="en-US"/>
              <a:t>Is A Warming Process</a:t>
            </a:r>
          </a:p>
          <a:p>
            <a:pPr lvl="1"/>
            <a:r>
              <a:rPr lang="en-US"/>
              <a:t>Latent Heat is released to the environment as vapor condenses.</a:t>
            </a:r>
            <a:endParaRPr lang="en-US" b="1"/>
          </a:p>
          <a:p>
            <a:pPr lvl="2"/>
            <a:r>
              <a:rPr lang="en-US"/>
              <a:t>Known as </a:t>
            </a:r>
            <a:r>
              <a:rPr lang="en-US" b="1" i="1"/>
              <a:t>Latent Heat of Condensation</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06499">
                                            <p:txEl>
                                              <p:pRg st="1" end="1"/>
                                            </p:txEl>
                                          </p:spTgt>
                                        </p:tgtEl>
                                        <p:attrNameLst>
                                          <p:attrName>style.visibility</p:attrName>
                                        </p:attrNameLst>
                                      </p:cBhvr>
                                      <p:to>
                                        <p:strVal val="visible"/>
                                      </p:to>
                                    </p:set>
                                    <p:animEffect transition="in" filter="slide(fromBottom)">
                                      <p:cBhvr>
                                        <p:cTn id="7" dur="500"/>
                                        <p:tgtEl>
                                          <p:spTgt spid="106499">
                                            <p:txEl>
                                              <p:pRg st="1" end="1"/>
                                            </p:txEl>
                                          </p:spTgt>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06499">
                                            <p:txEl>
                                              <p:pRg st="2" end="2"/>
                                            </p:txEl>
                                          </p:spTgt>
                                        </p:tgtEl>
                                        <p:attrNameLst>
                                          <p:attrName>style.visibility</p:attrName>
                                        </p:attrNameLst>
                                      </p:cBhvr>
                                      <p:to>
                                        <p:strVal val="visible"/>
                                      </p:to>
                                    </p:set>
                                    <p:animEffect transition="in" filter="slide(fromBottom)">
                                      <p:cBhvr>
                                        <p:cTn id="11" dur="500"/>
                                        <p:tgtEl>
                                          <p:spTgt spid="106499">
                                            <p:txEl>
                                              <p:pRg st="2" end="2"/>
                                            </p:txEl>
                                          </p:spTgt>
                                        </p:tgtEl>
                                      </p:cBhvr>
                                    </p:animEffect>
                                  </p:childTnLst>
                                </p:cTn>
                              </p:par>
                              <p:par>
                                <p:cTn id="12" presetID="12" presetClass="entr" presetSubtype="4" fill="hold" nodeType="withEffect">
                                  <p:stCondLst>
                                    <p:cond delay="0"/>
                                  </p:stCondLst>
                                  <p:childTnLst>
                                    <p:set>
                                      <p:cBhvr>
                                        <p:cTn id="13" dur="1" fill="hold">
                                          <p:stCondLst>
                                            <p:cond delay="0"/>
                                          </p:stCondLst>
                                        </p:cTn>
                                        <p:tgtEl>
                                          <p:spTgt spid="106499">
                                            <p:txEl>
                                              <p:pRg st="3" end="3"/>
                                            </p:txEl>
                                          </p:spTgt>
                                        </p:tgtEl>
                                        <p:attrNameLst>
                                          <p:attrName>style.visibility</p:attrName>
                                        </p:attrNameLst>
                                      </p:cBhvr>
                                      <p:to>
                                        <p:strVal val="visible"/>
                                      </p:to>
                                    </p:set>
                                    <p:animEffect transition="in" filter="slide(fromBottom)">
                                      <p:cBhvr>
                                        <p:cTn id="14" dur="500"/>
                                        <p:tgtEl>
                                          <p:spTgt spid="1064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p:cNvSpPr>
          <p:nvPr/>
        </p:nvSpPr>
        <p:spPr bwMode="auto">
          <a:xfrm>
            <a:off x="0" y="0"/>
            <a:ext cx="9144000" cy="6858000"/>
          </a:xfrm>
          <a:prstGeom prst="rect">
            <a:avLst/>
          </a:prstGeom>
          <a:solidFill>
            <a:srgbClr val="000000"/>
          </a:solidFill>
          <a:ln w="9525">
            <a:noFill/>
            <a:miter lim="800000"/>
            <a:headEnd/>
            <a:tailEnd/>
          </a:ln>
          <a:effectLst/>
        </p:spPr>
        <p:txBody>
          <a:bodyPr wrap="none" anchor="ctr"/>
          <a:lstStyle/>
          <a:p>
            <a:endParaRPr lang="en-US"/>
          </a:p>
        </p:txBody>
      </p:sp>
      <p:pic>
        <p:nvPicPr>
          <p:cNvPr id="116739" name="Gas.avi">
            <a:hlinkClick r:id="" action="ppaction://media"/>
          </p:cNvPr>
          <p:cNvPicPr>
            <a:picLocks noChangeAspect="1" noChangeArrowheads="1"/>
          </p:cNvPicPr>
          <p:nvPr>
            <a:videoFile r:link="rId1"/>
            <p:extLst>
              <p:ext uri="{DAA4B4D4-6D71-4841-9C94-3DE7FCFB9230}">
                <p14:media xmlns:p14="http://schemas.microsoft.com/office/powerpoint/2010/main" xmlns="" r:link="rId6"/>
              </p:ext>
            </p:extLst>
          </p:nvPr>
        </p:nvPicPr>
        <p:blipFill>
          <a:blip r:embed="rId7" cstate="print"/>
          <a:srcRect/>
          <a:stretch>
            <a:fillRect/>
          </a:stretch>
        </p:blipFill>
        <p:spPr bwMode="auto">
          <a:xfrm>
            <a:off x="6100763" y="4575175"/>
            <a:ext cx="3043237" cy="2282825"/>
          </a:xfrm>
          <a:prstGeom prst="rect">
            <a:avLst/>
          </a:prstGeom>
          <a:noFill/>
          <a:ln w="9525">
            <a:noFill/>
            <a:miter lim="800000"/>
            <a:headEnd/>
            <a:tailEnd/>
          </a:ln>
        </p:spPr>
      </p:pic>
      <p:pic>
        <p:nvPicPr>
          <p:cNvPr id="116740" name="Liquid.avi">
            <a:hlinkClick r:id="" action="ppaction://media"/>
          </p:cNvPr>
          <p:cNvPicPr>
            <a:picLocks noChangeAspect="1" noChangeArrowheads="1"/>
          </p:cNvPicPr>
          <p:nvPr>
            <a:videoFile r:link="rId2"/>
            <p:extLst>
              <p:ext uri="{DAA4B4D4-6D71-4841-9C94-3DE7FCFB9230}">
                <p14:media xmlns:p14="http://schemas.microsoft.com/office/powerpoint/2010/main" xmlns="" r:link="rId8"/>
              </p:ext>
            </p:extLst>
          </p:nvPr>
        </p:nvPicPr>
        <p:blipFill>
          <a:blip r:embed="rId9" cstate="print"/>
          <a:srcRect/>
          <a:stretch>
            <a:fillRect/>
          </a:stretch>
        </p:blipFill>
        <p:spPr bwMode="auto">
          <a:xfrm>
            <a:off x="6019800" y="2133600"/>
            <a:ext cx="3043238" cy="2282825"/>
          </a:xfrm>
          <a:prstGeom prst="rect">
            <a:avLst/>
          </a:prstGeom>
          <a:noFill/>
        </p:spPr>
      </p:pic>
      <p:pic>
        <p:nvPicPr>
          <p:cNvPr id="116741" name="Solid.avi">
            <a:hlinkClick r:id="" action="ppaction://media"/>
          </p:cNvPr>
          <p:cNvPicPr>
            <a:picLocks noChangeAspect="1" noChangeArrowheads="1"/>
          </p:cNvPicPr>
          <p:nvPr>
            <a:videoFile r:link="rId3"/>
            <p:extLst>
              <p:ext uri="{DAA4B4D4-6D71-4841-9C94-3DE7FCFB9230}">
                <p14:media xmlns:p14="http://schemas.microsoft.com/office/powerpoint/2010/main" xmlns="" r:link="rId10"/>
              </p:ext>
            </p:extLst>
          </p:nvPr>
        </p:nvPicPr>
        <p:blipFill>
          <a:blip r:embed="rId11" cstate="print"/>
          <a:srcRect/>
          <a:stretch>
            <a:fillRect/>
          </a:stretch>
        </p:blipFill>
        <p:spPr bwMode="auto">
          <a:xfrm>
            <a:off x="6100763" y="0"/>
            <a:ext cx="3043237" cy="2282825"/>
          </a:xfrm>
          <a:prstGeom prst="rect">
            <a:avLst/>
          </a:prstGeom>
          <a:noFill/>
        </p:spPr>
      </p:pic>
      <p:sp>
        <p:nvSpPr>
          <p:cNvPr id="116742" name="Rectangle 6"/>
          <p:cNvSpPr>
            <a:spLocks noChangeArrowheads="1"/>
          </p:cNvSpPr>
          <p:nvPr/>
        </p:nvSpPr>
        <p:spPr bwMode="auto">
          <a:xfrm>
            <a:off x="228600" y="304800"/>
            <a:ext cx="4953000" cy="884238"/>
          </a:xfrm>
          <a:prstGeom prst="rect">
            <a:avLst/>
          </a:prstGeom>
          <a:noFill/>
          <a:ln w="9525">
            <a:noFill/>
            <a:miter lim="800000"/>
            <a:headEnd/>
            <a:tailEnd/>
          </a:ln>
          <a:effectLst/>
        </p:spPr>
        <p:txBody>
          <a:bodyPr anchor="ctr"/>
          <a:lstStyle/>
          <a:p>
            <a:pPr eaLnBrk="1" hangingPunct="1"/>
            <a:r>
              <a:rPr lang="en-US" sz="4000">
                <a:solidFill>
                  <a:schemeClr val="tx2"/>
                </a:solidFill>
                <a:latin typeface="Arial Black" pitchFamily="34" charset="0"/>
              </a:rPr>
              <a:t>Recall That Temp is…</a:t>
            </a:r>
          </a:p>
        </p:txBody>
      </p:sp>
      <p:pic>
        <p:nvPicPr>
          <p:cNvPr id="116744" name="Picture 8" descr="fig0422"/>
          <p:cNvPicPr>
            <a:picLocks noChangeAspect="1" noChangeArrowheads="1"/>
          </p:cNvPicPr>
          <p:nvPr/>
        </p:nvPicPr>
        <p:blipFill>
          <a:blip r:embed="rId12" cstate="print"/>
          <a:srcRect/>
          <a:stretch>
            <a:fillRect/>
          </a:stretch>
        </p:blipFill>
        <p:spPr bwMode="auto">
          <a:xfrm>
            <a:off x="1676400" y="1676400"/>
            <a:ext cx="4340225" cy="4800600"/>
          </a:xfrm>
          <a:prstGeom prst="rect">
            <a:avLst/>
          </a:prstGeom>
          <a:noFill/>
        </p:spPr>
      </p:pic>
      <p:sp>
        <p:nvSpPr>
          <p:cNvPr id="116743" name="Rectangle 7"/>
          <p:cNvSpPr>
            <a:spLocks noChangeArrowheads="1"/>
          </p:cNvSpPr>
          <p:nvPr/>
        </p:nvSpPr>
        <p:spPr bwMode="auto">
          <a:xfrm>
            <a:off x="152400" y="5257800"/>
            <a:ext cx="3200400" cy="1524000"/>
          </a:xfrm>
          <a:prstGeom prst="rect">
            <a:avLst/>
          </a:prstGeom>
          <a:solidFill>
            <a:srgbClr val="C0C0C0"/>
          </a:solidFill>
          <a:ln w="9525">
            <a:solidFill>
              <a:srgbClr val="333333"/>
            </a:solidFill>
            <a:miter lim="800000"/>
            <a:headEnd/>
            <a:tailEnd/>
          </a:ln>
          <a:effectLst/>
        </p:spPr>
        <p:txBody>
          <a:bodyPr/>
          <a:lstStyle/>
          <a:p>
            <a:pPr marL="342900" indent="-342900" eaLnBrk="1" hangingPunct="1">
              <a:spcBef>
                <a:spcPct val="20000"/>
              </a:spcBef>
              <a:buFontTx/>
              <a:buChar char="•"/>
            </a:pPr>
            <a:r>
              <a:rPr lang="en-US" sz="2400" dirty="0"/>
              <a:t>The Average Speed Of the Motion Of Atoms &amp; Molecules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16741"/>
                                        </p:tgtEl>
                                      </p:cBhvr>
                                    </p:cmd>
                                  </p:childTnLst>
                                </p:cTn>
                              </p:par>
                              <p:par>
                                <p:cTn id="7" presetID="1" presetClass="mediacall" presetSubtype="0" fill="hold" nodeType="withEffect">
                                  <p:stCondLst>
                                    <p:cond delay="0"/>
                                  </p:stCondLst>
                                  <p:childTnLst>
                                    <p:cmd type="call" cmd="playFrom(0.0)">
                                      <p:cBhvr>
                                        <p:cTn id="8" dur="1" fill="hold"/>
                                        <p:tgtEl>
                                          <p:spTgt spid="116740"/>
                                        </p:tgtEl>
                                      </p:cBhvr>
                                    </p:cmd>
                                  </p:childTnLst>
                                </p:cTn>
                              </p:par>
                              <p:par>
                                <p:cTn id="9" presetID="1" presetClass="mediacall" presetSubtype="0" fill="hold" nodeType="withEffect">
                                  <p:stCondLst>
                                    <p:cond delay="0"/>
                                  </p:stCondLst>
                                  <p:childTnLst>
                                    <p:cmd type="call" cmd="playFrom(0.0)">
                                      <p:cBhvr>
                                        <p:cTn id="10" dur="1" fill="hold"/>
                                        <p:tgtEl>
                                          <p:spTgt spid="11673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0" mute="1">
                <p:cTn id="11" repeatCount="indefinite" fill="remove" display="0">
                  <p:stCondLst>
                    <p:cond delay="indefinite"/>
                  </p:stCondLst>
                  <p:endCondLst>
                    <p:cond evt="onPrev" delay="0">
                      <p:tgtEl>
                        <p:sldTgt/>
                      </p:tgtEl>
                    </p:cond>
                  </p:endCondLst>
                </p:cTn>
                <p:tgtEl>
                  <p:spTgt spid="116741"/>
                </p:tgtEl>
              </p:cMediaNode>
            </p:video>
            <p:seq concurrent="1" nextAc="seek">
              <p:cTn id="12" restart="whenNotActive" fill="hold" evtFilter="cancelBubble" nodeType="interactiveSeq">
                <p:stCondLst>
                  <p:cond evt="onClick" delay="0">
                    <p:tgtEl>
                      <p:spTgt spid="116741"/>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116741"/>
                                        </p:tgtEl>
                                      </p:cBhvr>
                                    </p:cmd>
                                  </p:childTnLst>
                                </p:cTn>
                              </p:par>
                            </p:childTnLst>
                          </p:cTn>
                        </p:par>
                      </p:childTnLst>
                    </p:cTn>
                  </p:par>
                </p:childTnLst>
              </p:cTn>
              <p:nextCondLst>
                <p:cond evt="onClick" delay="0">
                  <p:tgtEl>
                    <p:spTgt spid="116741"/>
                  </p:tgtEl>
                </p:cond>
              </p:nextCondLst>
            </p:seq>
            <p:video>
              <p:cMediaNode vol="0" mute="1">
                <p:cTn id="17" repeatCount="indefinite" fill="remove" display="0">
                  <p:stCondLst>
                    <p:cond delay="indefinite"/>
                  </p:stCondLst>
                  <p:endCondLst>
                    <p:cond evt="onPrev" delay="0">
                      <p:tgtEl>
                        <p:sldTgt/>
                      </p:tgtEl>
                    </p:cond>
                  </p:endCondLst>
                </p:cTn>
                <p:tgtEl>
                  <p:spTgt spid="116740"/>
                </p:tgtEl>
              </p:cMediaNode>
            </p:video>
            <p:seq concurrent="1" nextAc="seek">
              <p:cTn id="18" restart="whenNotActive" fill="hold" evtFilter="cancelBubble" nodeType="interactiveSeq">
                <p:stCondLst>
                  <p:cond evt="onClick" delay="0">
                    <p:tgtEl>
                      <p:spTgt spid="116740"/>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116740"/>
                                        </p:tgtEl>
                                      </p:cBhvr>
                                    </p:cmd>
                                  </p:childTnLst>
                                </p:cTn>
                              </p:par>
                            </p:childTnLst>
                          </p:cTn>
                        </p:par>
                      </p:childTnLst>
                    </p:cTn>
                  </p:par>
                </p:childTnLst>
              </p:cTn>
              <p:nextCondLst>
                <p:cond evt="onClick" delay="0">
                  <p:tgtEl>
                    <p:spTgt spid="116740"/>
                  </p:tgtEl>
                </p:cond>
              </p:nextCondLst>
            </p:seq>
            <p:video>
              <p:cMediaNode vol="0" mute="1">
                <p:cTn id="23" repeatCount="indefinite" fill="remove" display="0">
                  <p:stCondLst>
                    <p:cond delay="indefinite"/>
                  </p:stCondLst>
                  <p:endCondLst>
                    <p:cond evt="onPrev" delay="0">
                      <p:tgtEl>
                        <p:sldTgt/>
                      </p:tgtEl>
                    </p:cond>
                  </p:endCondLst>
                </p:cTn>
                <p:tgtEl>
                  <p:spTgt spid="116739"/>
                </p:tgtEl>
              </p:cMediaNode>
            </p:video>
            <p:seq concurrent="1" nextAc="seek">
              <p:cTn id="24" restart="whenNotActive" fill="hold" evtFilter="cancelBubble" nodeType="interactiveSeq">
                <p:stCondLst>
                  <p:cond evt="onClick" delay="0">
                    <p:tgtEl>
                      <p:spTgt spid="116739"/>
                    </p:tgtEl>
                  </p:cond>
                </p:stCondLst>
                <p:endSync evt="end" delay="0">
                  <p:rtn val="all"/>
                </p:endSync>
                <p:childTnLst>
                  <p:par>
                    <p:cTn id="25" fill="hold">
                      <p:stCondLst>
                        <p:cond delay="0"/>
                      </p:stCondLst>
                      <p:childTnLst>
                        <p:par>
                          <p:cTn id="26" fill="hold">
                            <p:stCondLst>
                              <p:cond delay="0"/>
                            </p:stCondLst>
                            <p:childTnLst>
                              <p:par>
                                <p:cTn id="27" presetID="2" presetClass="mediacall" presetSubtype="0" fill="hold" nodeType="clickEffect">
                                  <p:stCondLst>
                                    <p:cond delay="0"/>
                                  </p:stCondLst>
                                  <p:childTnLst>
                                    <p:cmd type="call" cmd="togglePause">
                                      <p:cBhvr>
                                        <p:cTn id="28" dur="1" fill="hold"/>
                                        <p:tgtEl>
                                          <p:spTgt spid="116739"/>
                                        </p:tgtEl>
                                      </p:cBhvr>
                                    </p:cmd>
                                  </p:childTnLst>
                                </p:cTn>
                              </p:par>
                            </p:childTnLst>
                          </p:cTn>
                        </p:par>
                      </p:childTnLst>
                    </p:cTn>
                  </p:par>
                </p:childTnLst>
              </p:cTn>
              <p:nextCondLst>
                <p:cond evt="onClick" delay="0">
                  <p:tgtEl>
                    <p:spTgt spid="116739"/>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t>AIR PRESSURE</a:t>
            </a:r>
          </a:p>
        </p:txBody>
      </p:sp>
      <p:sp>
        <p:nvSpPr>
          <p:cNvPr id="86019" name="Rectangle 3"/>
          <p:cNvSpPr>
            <a:spLocks noGrp="1" noChangeArrowheads="1"/>
          </p:cNvSpPr>
          <p:nvPr>
            <p:ph type="body" idx="1"/>
          </p:nvPr>
        </p:nvSpPr>
        <p:spPr>
          <a:xfrm>
            <a:off x="1752600" y="2438400"/>
            <a:ext cx="7086600" cy="4191000"/>
          </a:xfrm>
        </p:spPr>
        <p:txBody>
          <a:bodyPr/>
          <a:lstStyle/>
          <a:p>
            <a:r>
              <a:rPr lang="en-US"/>
              <a:t>In the US, Pressure is measured in Millibars or mb</a:t>
            </a:r>
          </a:p>
          <a:p>
            <a:pPr lvl="1"/>
            <a:r>
              <a:rPr lang="en-US"/>
              <a:t>Most of the world measures Pressure in Pascals (Pa)</a:t>
            </a:r>
          </a:p>
          <a:p>
            <a:pPr lvl="2"/>
            <a:r>
              <a:rPr lang="en-US"/>
              <a:t>1mb = 100 Pa</a:t>
            </a:r>
          </a:p>
          <a:p>
            <a:r>
              <a:rPr lang="en-US"/>
              <a:t>Air pressure at sea level averages 1013.2 mb</a:t>
            </a:r>
          </a:p>
        </p:txBody>
      </p:sp>
      <p:pic>
        <p:nvPicPr>
          <p:cNvPr id="86020" name="Picture 4" descr="j0356670"/>
          <p:cNvPicPr>
            <a:picLocks noChangeAspect="1" noChangeArrowheads="1" noCrop="1"/>
          </p:cNvPicPr>
          <p:nvPr/>
        </p:nvPicPr>
        <p:blipFill>
          <a:blip r:embed="rId3" cstate="print"/>
          <a:srcRect/>
          <a:stretch>
            <a:fillRect/>
          </a:stretch>
        </p:blipFill>
        <p:spPr bwMode="auto">
          <a:xfrm>
            <a:off x="76200" y="4575175"/>
            <a:ext cx="1981200" cy="1444625"/>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Effect transition="in" filter="slide(fromBottom)">
                                      <p:cBhvr>
                                        <p:cTn id="7" dur="500"/>
                                        <p:tgtEl>
                                          <p:spTgt spid="86019">
                                            <p:txEl>
                                              <p:pRg st="0" end="0"/>
                                            </p:txEl>
                                          </p:spTgt>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86019">
                                            <p:txEl>
                                              <p:pRg st="1" end="1"/>
                                            </p:txEl>
                                          </p:spTgt>
                                        </p:tgtEl>
                                        <p:attrNameLst>
                                          <p:attrName>style.visibility</p:attrName>
                                        </p:attrNameLst>
                                      </p:cBhvr>
                                      <p:to>
                                        <p:strVal val="visible"/>
                                      </p:to>
                                    </p:set>
                                    <p:animEffect transition="in" filter="slide(fromBottom)">
                                      <p:cBhvr>
                                        <p:cTn id="11" dur="500"/>
                                        <p:tgtEl>
                                          <p:spTgt spid="86019">
                                            <p:txEl>
                                              <p:pRg st="1" end="1"/>
                                            </p:txEl>
                                          </p:spTgt>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86019">
                                            <p:txEl>
                                              <p:pRg st="2" end="2"/>
                                            </p:txEl>
                                          </p:spTgt>
                                        </p:tgtEl>
                                        <p:attrNameLst>
                                          <p:attrName>style.visibility</p:attrName>
                                        </p:attrNameLst>
                                      </p:cBhvr>
                                      <p:to>
                                        <p:strVal val="visible"/>
                                      </p:to>
                                    </p:set>
                                    <p:animEffect transition="in" filter="slide(fromBottom)">
                                      <p:cBhvr>
                                        <p:cTn id="15" dur="500"/>
                                        <p:tgtEl>
                                          <p:spTgt spid="86019">
                                            <p:txEl>
                                              <p:pRg st="2" end="2"/>
                                            </p:txEl>
                                          </p:spTgt>
                                        </p:tgtEl>
                                      </p:cBhvr>
                                    </p:animEffect>
                                  </p:childTnLst>
                                </p:cTn>
                              </p:par>
                            </p:childTnLst>
                          </p:cTn>
                        </p:par>
                        <p:par>
                          <p:cTn id="16" fill="hold">
                            <p:stCondLst>
                              <p:cond delay="1500"/>
                            </p:stCondLst>
                            <p:childTnLst>
                              <p:par>
                                <p:cTn id="17" presetID="12" presetClass="entr" presetSubtype="4" fill="hold" nodeType="afterEffect">
                                  <p:stCondLst>
                                    <p:cond delay="0"/>
                                  </p:stCondLst>
                                  <p:childTnLst>
                                    <p:set>
                                      <p:cBhvr>
                                        <p:cTn id="18" dur="1" fill="hold">
                                          <p:stCondLst>
                                            <p:cond delay="0"/>
                                          </p:stCondLst>
                                        </p:cTn>
                                        <p:tgtEl>
                                          <p:spTgt spid="86019">
                                            <p:txEl>
                                              <p:pRg st="3" end="3"/>
                                            </p:txEl>
                                          </p:spTgt>
                                        </p:tgtEl>
                                        <p:attrNameLst>
                                          <p:attrName>style.visibility</p:attrName>
                                        </p:attrNameLst>
                                      </p:cBhvr>
                                      <p:to>
                                        <p:strVal val="visible"/>
                                      </p:to>
                                    </p:set>
                                    <p:animEffect transition="in" filter="slide(fromBottom)">
                                      <p:cBhvr>
                                        <p:cTn id="19" dur="500"/>
                                        <p:tgtEl>
                                          <p:spTgt spid="86019">
                                            <p:txEl>
                                              <p:pRg st="3" end="3"/>
                                            </p:txEl>
                                          </p:spTgt>
                                        </p:tgtEl>
                                      </p:cBhvr>
                                    </p:animEffect>
                                  </p:childTnLst>
                                </p:cTn>
                              </p:par>
                            </p:childTnLst>
                          </p:cTn>
                        </p:par>
                        <p:par>
                          <p:cTn id="20" fill="hold">
                            <p:stCondLst>
                              <p:cond delay="2000"/>
                            </p:stCondLst>
                            <p:childTnLst>
                              <p:par>
                                <p:cTn id="21" presetID="1" presetClass="entr" presetSubtype="0" fill="hold" nodeType="afterEffect">
                                  <p:stCondLst>
                                    <p:cond delay="0"/>
                                  </p:stCondLst>
                                  <p:childTnLst>
                                    <p:set>
                                      <p:cBhvr>
                                        <p:cTn id="22" dur="1" fill="hold">
                                          <p:stCondLst>
                                            <p:cond delay="0"/>
                                          </p:stCondLst>
                                        </p:cTn>
                                        <p:tgtEl>
                                          <p:spTgt spid="860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551" name="Object 7"/>
          <p:cNvGraphicFramePr>
            <a:graphicFrameLocks noChangeAspect="1"/>
          </p:cNvGraphicFramePr>
          <p:nvPr/>
        </p:nvGraphicFramePr>
        <p:xfrm>
          <a:off x="0" y="652463"/>
          <a:ext cx="9144000" cy="5421312"/>
        </p:xfrm>
        <a:graphic>
          <a:graphicData uri="http://schemas.openxmlformats.org/presentationml/2006/ole">
            <p:oleObj spid="_x0000_s108554" name="Image" r:id="rId4" imgW="9144239" imgH="5421228" progId="Photoshop.Image.7">
              <p:embed/>
            </p:oleObj>
          </a:graphicData>
        </a:graphic>
      </p:graphicFrame>
    </p:spTree>
  </p:cSld>
  <p:clrMapOvr>
    <a:masterClrMapping/>
  </p:clrMapOvr>
  <p:transition>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9" name="Picture 5" descr="atmosphere%20afte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118790" name="Text Box 6"/>
          <p:cNvSpPr txBox="1">
            <a:spLocks noChangeArrowheads="1"/>
          </p:cNvSpPr>
          <p:nvPr/>
        </p:nvSpPr>
        <p:spPr bwMode="auto">
          <a:xfrm>
            <a:off x="228600" y="6248400"/>
            <a:ext cx="3886200" cy="376238"/>
          </a:xfrm>
          <a:prstGeom prst="rect">
            <a:avLst/>
          </a:prstGeom>
          <a:solidFill>
            <a:schemeClr val="bg2"/>
          </a:solidFill>
          <a:ln w="9525">
            <a:solidFill>
              <a:schemeClr val="bg1"/>
            </a:solidFill>
            <a:miter lim="800000"/>
            <a:headEnd/>
            <a:tailEnd/>
          </a:ln>
          <a:effectLst/>
        </p:spPr>
        <p:txBody>
          <a:bodyPr>
            <a:spAutoFit/>
          </a:bodyPr>
          <a:lstStyle/>
          <a:p>
            <a:pPr algn="ctr">
              <a:spcBef>
                <a:spcPct val="50000"/>
              </a:spcBef>
            </a:pPr>
            <a:r>
              <a:rPr lang="en-US"/>
              <a:t>Shuttle Image of Earth Atmosphere</a:t>
            </a:r>
          </a:p>
        </p:txBody>
      </p:sp>
    </p:spTree>
  </p:cSld>
  <p:clrMapOvr>
    <a:masterClrMapping/>
  </p:clrMapOvr>
  <p:transition>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sz="3600"/>
              <a:t>What Is The Atmosphere?</a:t>
            </a:r>
          </a:p>
        </p:txBody>
      </p:sp>
      <p:sp>
        <p:nvSpPr>
          <p:cNvPr id="62467" name="Rectangle 3"/>
          <p:cNvSpPr>
            <a:spLocks noGrp="1" noChangeArrowheads="1"/>
          </p:cNvSpPr>
          <p:nvPr>
            <p:ph type="body" idx="1"/>
          </p:nvPr>
        </p:nvSpPr>
        <p:spPr>
          <a:xfrm>
            <a:off x="1752600" y="2438400"/>
            <a:ext cx="7086600" cy="4114800"/>
          </a:xfrm>
        </p:spPr>
        <p:txBody>
          <a:bodyPr/>
          <a:lstStyle/>
          <a:p>
            <a:r>
              <a:rPr lang="en-US"/>
              <a:t>A Thin Gaseous Envelope Surrounding The Earth, Held By Gravitational Attraction.  </a:t>
            </a:r>
          </a:p>
          <a:p>
            <a:pPr lvl="1"/>
            <a:r>
              <a:rPr lang="en-US"/>
              <a:t>Unique in our solar system!</a:t>
            </a:r>
          </a:p>
          <a:p>
            <a:pPr lvl="1"/>
            <a:r>
              <a:rPr lang="en-US"/>
              <a:t>99% is within 30 km of the earth’s surface.  </a:t>
            </a:r>
          </a:p>
          <a:p>
            <a:pPr lvl="2"/>
            <a:r>
              <a:rPr lang="en-US"/>
              <a:t>The remainder is within about 500km</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2467">
                                            <p:txEl>
                                              <p:pRg st="1" end="1"/>
                                            </p:txEl>
                                          </p:spTgt>
                                        </p:tgtEl>
                                        <p:attrNameLst>
                                          <p:attrName>style.visibility</p:attrName>
                                        </p:attrNameLst>
                                      </p:cBhvr>
                                      <p:to>
                                        <p:strVal val="visible"/>
                                      </p:to>
                                    </p:set>
                                    <p:animEffect transition="in" filter="slide(fromBottom)">
                                      <p:cBhvr>
                                        <p:cTn id="7" dur="500"/>
                                        <p:tgtEl>
                                          <p:spTgt spid="62467">
                                            <p:txEl>
                                              <p:pRg st="1" end="1"/>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62467">
                                            <p:txEl>
                                              <p:pRg st="2" end="2"/>
                                            </p:txEl>
                                          </p:spTgt>
                                        </p:tgtEl>
                                        <p:attrNameLst>
                                          <p:attrName>style.visibility</p:attrName>
                                        </p:attrNameLst>
                                      </p:cBhvr>
                                      <p:to>
                                        <p:strVal val="visible"/>
                                      </p:to>
                                    </p:set>
                                    <p:animEffect transition="in" filter="slide(fromBottom)">
                                      <p:cBhvr>
                                        <p:cTn id="10" dur="500"/>
                                        <p:tgtEl>
                                          <p:spTgt spid="62467">
                                            <p:txEl>
                                              <p:pRg st="2" end="2"/>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62467">
                                            <p:txEl>
                                              <p:pRg st="3" end="3"/>
                                            </p:txEl>
                                          </p:spTgt>
                                        </p:tgtEl>
                                        <p:attrNameLst>
                                          <p:attrName>style.visibility</p:attrName>
                                        </p:attrNameLst>
                                      </p:cBhvr>
                                      <p:to>
                                        <p:strVal val="visible"/>
                                      </p:to>
                                    </p:set>
                                    <p:animEffect transition="in" filter="slide(fromBottom)">
                                      <p:cBhvr>
                                        <p:cTn id="13" dur="500"/>
                                        <p:tgtEl>
                                          <p:spTgt spid="624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97986" name="Picture 2" descr="http://upload.wikimedia.org/wikipedia/commons/b/be/Top_of_Atmosphere.jpg"/>
          <p:cNvPicPr>
            <a:picLocks noChangeAspect="1" noChangeArrowheads="1"/>
          </p:cNvPicPr>
          <p:nvPr/>
        </p:nvPicPr>
        <p:blipFill>
          <a:blip r:embed="rId3" cstate="print"/>
          <a:srcRect/>
          <a:stretch>
            <a:fillRect/>
          </a:stretch>
        </p:blipFill>
        <p:spPr bwMode="auto">
          <a:xfrm>
            <a:off x="0" y="540655"/>
            <a:ext cx="9138040" cy="6066971"/>
          </a:xfrm>
          <a:prstGeom prst="rect">
            <a:avLst/>
          </a:prstGeom>
          <a:noFill/>
        </p:spPr>
      </p:pic>
      <p:sp>
        <p:nvSpPr>
          <p:cNvPr id="145411" name="Text Box 3"/>
          <p:cNvSpPr txBox="1">
            <a:spLocks noChangeArrowheads="1"/>
          </p:cNvSpPr>
          <p:nvPr/>
        </p:nvSpPr>
        <p:spPr bwMode="auto">
          <a:xfrm>
            <a:off x="3672115" y="174398"/>
            <a:ext cx="5292952" cy="707886"/>
          </a:xfrm>
          <a:prstGeom prst="rect">
            <a:avLst/>
          </a:prstGeom>
          <a:solidFill>
            <a:schemeClr val="bg2"/>
          </a:solidFill>
          <a:ln w="9525">
            <a:solidFill>
              <a:schemeClr val="bg1"/>
            </a:solidFill>
            <a:miter lim="800000"/>
            <a:headEnd/>
            <a:tailEnd/>
          </a:ln>
          <a:effectLst>
            <a:outerShdw blurRad="50800" dist="38100" dir="2700000" algn="tl" rotWithShape="0">
              <a:prstClr val="black">
                <a:alpha val="40000"/>
              </a:prstClr>
            </a:outerShdw>
          </a:effectLst>
        </p:spPr>
        <p:txBody>
          <a:bodyPr wrap="square">
            <a:spAutoFit/>
          </a:bodyPr>
          <a:lstStyle/>
          <a:p>
            <a:r>
              <a:rPr lang="en-US" sz="2000"/>
              <a:t>VERY THIN compared with earth’s volume...</a:t>
            </a:r>
          </a:p>
          <a:p>
            <a:r>
              <a:rPr lang="en-US" sz="2000"/>
              <a:t>Earth’s Diameter = 13,000km or 8,000mi</a:t>
            </a:r>
          </a:p>
        </p:txBody>
      </p:sp>
    </p:spTree>
  </p:cSld>
  <p:clrMapOvr>
    <a:masterClrMapping/>
  </p:clrMapOvr>
  <p:transition>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sz="3600"/>
              <a:t>Evolution Of The Atmosphere</a:t>
            </a:r>
          </a:p>
        </p:txBody>
      </p:sp>
      <p:sp>
        <p:nvSpPr>
          <p:cNvPr id="65539" name="Rectangle 3"/>
          <p:cNvSpPr>
            <a:spLocks noGrp="1" noChangeArrowheads="1"/>
          </p:cNvSpPr>
          <p:nvPr>
            <p:ph type="body" idx="1"/>
          </p:nvPr>
        </p:nvSpPr>
        <p:spPr/>
        <p:txBody>
          <a:bodyPr/>
          <a:lstStyle/>
          <a:p>
            <a:r>
              <a:rPr lang="en-US"/>
              <a:t>The Earth is approx. 4.5 billion years old</a:t>
            </a:r>
          </a:p>
          <a:p>
            <a:pPr lvl="1"/>
            <a:r>
              <a:rPr lang="en-US"/>
              <a:t>Atmosphere evolved through time…</a:t>
            </a:r>
          </a:p>
          <a:p>
            <a:r>
              <a:rPr lang="en-US"/>
              <a:t>The FIRST Atmosphere was mostly composed of hydrogen &amp; helium</a:t>
            </a:r>
          </a:p>
          <a:p>
            <a:pPr lvl="1"/>
            <a:r>
              <a:rPr lang="en-US"/>
              <a:t>these were lost to space…</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5539">
                                            <p:txEl>
                                              <p:pRg st="1" end="1"/>
                                            </p:txEl>
                                          </p:spTgt>
                                        </p:tgtEl>
                                        <p:attrNameLst>
                                          <p:attrName>style.visibility</p:attrName>
                                        </p:attrNameLst>
                                      </p:cBhvr>
                                      <p:to>
                                        <p:strVal val="visible"/>
                                      </p:to>
                                    </p:set>
                                    <p:animEffect transition="in" filter="slide(fromBottom)">
                                      <p:cBhvr>
                                        <p:cTn id="7" dur="500"/>
                                        <p:tgtEl>
                                          <p:spTgt spid="6553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5539">
                                            <p:txEl>
                                              <p:pRg st="2" end="2"/>
                                            </p:txEl>
                                          </p:spTgt>
                                        </p:tgtEl>
                                        <p:attrNameLst>
                                          <p:attrName>style.visibility</p:attrName>
                                        </p:attrNameLst>
                                      </p:cBhvr>
                                      <p:to>
                                        <p:strVal val="visible"/>
                                      </p:to>
                                    </p:set>
                                    <p:animEffect transition="in" filter="slide(fromBottom)">
                                      <p:cBhvr>
                                        <p:cTn id="12" dur="500"/>
                                        <p:tgtEl>
                                          <p:spTgt spid="65539">
                                            <p:txEl>
                                              <p:pRg st="2" end="2"/>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65539">
                                            <p:txEl>
                                              <p:pRg st="3" end="3"/>
                                            </p:txEl>
                                          </p:spTgt>
                                        </p:tgtEl>
                                        <p:attrNameLst>
                                          <p:attrName>style.visibility</p:attrName>
                                        </p:attrNameLst>
                                      </p:cBhvr>
                                      <p:to>
                                        <p:strVal val="visible"/>
                                      </p:to>
                                    </p:set>
                                    <p:animEffect transition="in" filter="slide(fromBottom)">
                                      <p:cBhvr>
                                        <p:cTn id="15" dur="500"/>
                                        <p:tgtEl>
                                          <p:spTgt spid="655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41" name="Picture 5" descr="image23"/>
          <p:cNvPicPr>
            <a:picLocks noChangeAspect="1" noChangeArrowheads="1"/>
          </p:cNvPicPr>
          <p:nvPr/>
        </p:nvPicPr>
        <p:blipFill>
          <a:blip r:embed="rId3" cstate="print"/>
          <a:srcRect/>
          <a:stretch>
            <a:fillRect/>
          </a:stretch>
        </p:blipFill>
        <p:spPr bwMode="auto">
          <a:xfrm>
            <a:off x="0" y="-12700"/>
            <a:ext cx="7361238" cy="6870700"/>
          </a:xfrm>
          <a:prstGeom prst="rect">
            <a:avLst/>
          </a:prstGeom>
          <a:noFill/>
        </p:spPr>
      </p:pic>
      <p:pic>
        <p:nvPicPr>
          <p:cNvPr id="142343" name="Picture 7" descr="Animation of Theia forming in Earth's L5 point and then drifting into impact. The animation progresses in one-year steps (prior to impact) making Earth appear not to move. The view is of the south pole.">
            <a:hlinkClick r:id="rId4" tooltip="Animation of Theia forming in Earth's L5 point and then drifting into impact. The animation progresses in one-year steps (prior to impact) making Earth appear not to move. The view is of the south pole."/>
          </p:cNvPr>
          <p:cNvPicPr>
            <a:picLocks noChangeAspect="1" noChangeArrowheads="1" noCrop="1"/>
          </p:cNvPicPr>
          <p:nvPr/>
        </p:nvPicPr>
        <p:blipFill>
          <a:blip r:embed="rId5" cstate="print"/>
          <a:srcRect/>
          <a:stretch>
            <a:fillRect/>
          </a:stretch>
        </p:blipFill>
        <p:spPr bwMode="auto">
          <a:xfrm>
            <a:off x="7239000" y="4953000"/>
            <a:ext cx="1905000" cy="19050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7" name="Picture 5" descr="204"/>
          <p:cNvPicPr>
            <a:picLocks noChangeAspect="1" noChangeArrowheads="1"/>
          </p:cNvPicPr>
          <p:nvPr/>
        </p:nvPicPr>
        <p:blipFill>
          <a:blip r:embed="rId3" cstate="print"/>
          <a:srcRect/>
          <a:stretch>
            <a:fillRect/>
          </a:stretch>
        </p:blipFill>
        <p:spPr bwMode="auto">
          <a:xfrm>
            <a:off x="4121150" y="0"/>
            <a:ext cx="5022850" cy="3333750"/>
          </a:xfrm>
          <a:prstGeom prst="rect">
            <a:avLst/>
          </a:prstGeom>
          <a:noFill/>
        </p:spPr>
      </p:pic>
      <p:pic>
        <p:nvPicPr>
          <p:cNvPr id="141321" name="Picture 9" descr="The July 22, 1980, eruption of Mount St. Helens in southern Washington State. (Reproduced by permission of John McCann.)"/>
          <p:cNvPicPr>
            <a:picLocks noChangeAspect="1" noChangeArrowheads="1"/>
          </p:cNvPicPr>
          <p:nvPr/>
        </p:nvPicPr>
        <p:blipFill>
          <a:blip r:embed="rId4" cstate="print"/>
          <a:srcRect t="1031" r="1290"/>
          <a:stretch>
            <a:fillRect/>
          </a:stretch>
        </p:blipFill>
        <p:spPr bwMode="auto">
          <a:xfrm>
            <a:off x="4144964" y="3095897"/>
            <a:ext cx="4999036" cy="3762103"/>
          </a:xfrm>
          <a:prstGeom prst="rect">
            <a:avLst/>
          </a:prstGeom>
          <a:noFill/>
        </p:spPr>
      </p:pic>
      <p:pic>
        <p:nvPicPr>
          <p:cNvPr id="141319" name="Picture 7" descr="volcano_hydro"/>
          <p:cNvPicPr>
            <a:picLocks noChangeAspect="1" noChangeArrowheads="1"/>
          </p:cNvPicPr>
          <p:nvPr/>
        </p:nvPicPr>
        <p:blipFill>
          <a:blip r:embed="rId5" cstate="print"/>
          <a:srcRect/>
          <a:stretch>
            <a:fillRect/>
          </a:stretch>
        </p:blipFill>
        <p:spPr bwMode="auto">
          <a:xfrm>
            <a:off x="0" y="1"/>
            <a:ext cx="4273087" cy="6857999"/>
          </a:xfrm>
          <a:prstGeom prst="rect">
            <a:avLst/>
          </a:prstGeom>
          <a:noFill/>
        </p:spPr>
      </p:pic>
      <p:sp>
        <p:nvSpPr>
          <p:cNvPr id="6" name="TextBox 5"/>
          <p:cNvSpPr txBox="1"/>
          <p:nvPr/>
        </p:nvSpPr>
        <p:spPr>
          <a:xfrm>
            <a:off x="-2" y="6211669"/>
            <a:ext cx="9144002" cy="646331"/>
          </a:xfrm>
          <a:prstGeom prst="rect">
            <a:avLst/>
          </a:prstGeom>
          <a:solidFill>
            <a:schemeClr val="tx1"/>
          </a:solidFill>
          <a:ln>
            <a:solidFill>
              <a:srgbClr val="FF0000"/>
            </a:solidFill>
          </a:ln>
          <a:effectLst>
            <a:outerShdw blurRad="50800" dist="38100" dir="16200000" rotWithShape="0">
              <a:prstClr val="black">
                <a:alpha val="40000"/>
              </a:prstClr>
            </a:outerShdw>
          </a:effectLst>
        </p:spPr>
        <p:txBody>
          <a:bodyPr wrap="square" rtlCol="0">
            <a:spAutoFit/>
          </a:bodyPr>
          <a:lstStyle/>
          <a:p>
            <a:r>
              <a:rPr lang="en-US" dirty="0" smtClean="0">
                <a:solidFill>
                  <a:srgbClr val="FF0000"/>
                </a:solidFill>
              </a:rPr>
              <a:t>The SECOND Atmosphere was composed of the gas by-products of volcanic eruptions</a:t>
            </a:r>
          </a:p>
          <a:p>
            <a:pPr lvl="1"/>
            <a:r>
              <a:rPr lang="en-US" dirty="0" smtClean="0">
                <a:solidFill>
                  <a:srgbClr val="FF0000"/>
                </a:solidFill>
              </a:rPr>
              <a:t>water vapor, carbon dioxide, nitrogen, sulfur, etc.</a:t>
            </a:r>
          </a:p>
        </p:txBody>
      </p:sp>
    </p:spTree>
  </p:cSld>
  <p:clrMapOvr>
    <a:masterClrMapping/>
  </p:clrMapOvr>
  <p:transition>
    <p:fade thruBlk="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sz="3600" dirty="0"/>
              <a:t>Evolution Of The Atmosphere</a:t>
            </a:r>
          </a:p>
        </p:txBody>
      </p:sp>
      <p:sp>
        <p:nvSpPr>
          <p:cNvPr id="67587" name="Rectangle 3"/>
          <p:cNvSpPr>
            <a:spLocks noGrp="1" noChangeArrowheads="1"/>
          </p:cNvSpPr>
          <p:nvPr>
            <p:ph type="body" idx="1"/>
          </p:nvPr>
        </p:nvSpPr>
        <p:spPr>
          <a:xfrm>
            <a:off x="1752600" y="2438400"/>
            <a:ext cx="7086600" cy="1017494"/>
          </a:xfrm>
        </p:spPr>
        <p:txBody>
          <a:bodyPr/>
          <a:lstStyle/>
          <a:p>
            <a:r>
              <a:rPr lang="en-US" sz="2800" dirty="0"/>
              <a:t>The MODERN Atmosphere is approx. 600 million years old</a:t>
            </a:r>
            <a:r>
              <a:rPr lang="en-US" sz="2800" dirty="0" smtClean="0"/>
              <a:t>.</a:t>
            </a:r>
            <a:endParaRPr lang="en-US" sz="2800" dirty="0"/>
          </a:p>
        </p:txBody>
      </p:sp>
      <p:pic>
        <p:nvPicPr>
          <p:cNvPr id="4" name="Picture 5" descr="Photosynthesis"/>
          <p:cNvPicPr>
            <a:picLocks noChangeAspect="1" noChangeArrowheads="1"/>
          </p:cNvPicPr>
          <p:nvPr/>
        </p:nvPicPr>
        <p:blipFill>
          <a:blip r:embed="rId3" cstate="print"/>
          <a:srcRect/>
          <a:stretch>
            <a:fillRect/>
          </a:stretch>
        </p:blipFill>
        <p:spPr bwMode="auto">
          <a:xfrm>
            <a:off x="0" y="3364957"/>
            <a:ext cx="4193177" cy="3493043"/>
          </a:xfrm>
          <a:prstGeom prst="rect">
            <a:avLst/>
          </a:prstGeom>
          <a:noFill/>
          <a:effectLst>
            <a:outerShdw blurRad="50800" dist="38100" algn="l" rotWithShape="0">
              <a:prstClr val="black">
                <a:alpha val="40000"/>
              </a:prstClr>
            </a:outerShdw>
          </a:effectLst>
        </p:spPr>
      </p:pic>
      <p:sp>
        <p:nvSpPr>
          <p:cNvPr id="5" name="Rectangle 3"/>
          <p:cNvSpPr txBox="1">
            <a:spLocks noChangeArrowheads="1"/>
          </p:cNvSpPr>
          <p:nvPr/>
        </p:nvSpPr>
        <p:spPr bwMode="auto">
          <a:xfrm>
            <a:off x="3762103" y="3487783"/>
            <a:ext cx="5277395" cy="328025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742950" marR="0" lvl="1" indent="-285750" algn="l" defTabSz="914400" rtl="0" eaLnBrk="1" fontAlgn="base" latinLnBrk="0" hangingPunct="1">
              <a:spcBef>
                <a:spcPts val="6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rPr>
              <a:t>Created through PHOTOSYNTHESIS of Carbon Dioxide by GREEN plants forming Oxygen. </a:t>
            </a:r>
          </a:p>
          <a:p>
            <a:pPr marL="1200150" lvl="2" indent="-285750" eaLnBrk="1" hangingPunct="1">
              <a:spcBef>
                <a:spcPts val="600"/>
              </a:spcBef>
              <a:buFontTx/>
              <a:buChar char="–"/>
            </a:pPr>
            <a:r>
              <a:rPr kumimoji="0" lang="en-US" sz="2000" b="0" i="0" u="none" strike="noStrike" kern="0" cap="none" spc="0" normalizeH="0" baseline="0" noProof="0" dirty="0" smtClean="0">
                <a:ln>
                  <a:noFill/>
                </a:ln>
                <a:solidFill>
                  <a:schemeClr val="tx1"/>
                </a:solidFill>
                <a:effectLst/>
                <a:uLnTx/>
                <a:uFillTx/>
                <a:latin typeface="+mn-lt"/>
              </a:rPr>
              <a:t>Since earliest green plants,</a:t>
            </a:r>
          </a:p>
          <a:p>
            <a:pPr marL="1600200" lvl="3" indent="-228600" eaLnBrk="1" hangingPunct="1">
              <a:spcBef>
                <a:spcPts val="600"/>
              </a:spcBef>
              <a:buFontTx/>
              <a:buChar char="•"/>
            </a:pPr>
            <a:r>
              <a:rPr kumimoji="0" lang="en-US" b="0" i="0" u="none" strike="noStrike" kern="0" cap="none" spc="0" normalizeH="0" baseline="0" noProof="0" dirty="0" smtClean="0">
                <a:ln>
                  <a:noFill/>
                </a:ln>
                <a:solidFill>
                  <a:schemeClr val="tx1"/>
                </a:solidFill>
                <a:effectLst/>
                <a:uLnTx/>
                <a:uFillTx/>
                <a:latin typeface="+mn-lt"/>
              </a:rPr>
              <a:t>Oxygen content has risen until stabilized at 21% of the atmosphere.</a:t>
            </a:r>
          </a:p>
          <a:p>
            <a:pPr marL="1200150" lvl="2" indent="-285750" eaLnBrk="1" hangingPunct="1">
              <a:spcBef>
                <a:spcPts val="600"/>
              </a:spcBef>
              <a:buFontTx/>
              <a:buChar char="–"/>
            </a:pPr>
            <a:r>
              <a:rPr kumimoji="0" lang="en-US" sz="2000" b="0" i="0" u="none" strike="noStrike" kern="0" cap="none" spc="0" normalizeH="0" baseline="0" noProof="0" dirty="0" smtClean="0">
                <a:ln>
                  <a:noFill/>
                </a:ln>
                <a:solidFill>
                  <a:schemeClr val="tx1"/>
                </a:solidFill>
                <a:effectLst/>
                <a:uLnTx/>
                <a:uFillTx/>
                <a:latin typeface="+mn-lt"/>
              </a:rPr>
              <a:t>Nitrogen accounts for the vast majority of the remaining atmosphere at 78%</a:t>
            </a:r>
            <a:endParaRPr kumimoji="0" lang="en-US" sz="2000" b="0" i="0" u="none" strike="noStrike" kern="0" cap="none" spc="0" normalizeH="0" baseline="0" noProof="0" dirty="0">
              <a:ln>
                <a:noFill/>
              </a:ln>
              <a:solidFill>
                <a:schemeClr val="tx1"/>
              </a:solidFill>
              <a:effectLst/>
              <a:uLnTx/>
              <a:uFillTx/>
              <a:latin typeface="+mn-l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lide(fromBottom)">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12" presetClass="entr" presetSubtype="4" fill="hold" nodeType="after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slide(fromBottom)">
                                      <p:cBhvr>
                                        <p:cTn id="18" dur="500"/>
                                        <p:tgtEl>
                                          <p:spTgt spid="5">
                                            <p:txEl>
                                              <p:pRg st="1" end="1"/>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slide(fromBottom)">
                                      <p:cBhvr>
                                        <p:cTn id="21" dur="500"/>
                                        <p:tgtEl>
                                          <p:spTgt spid="5">
                                            <p:txEl>
                                              <p:pRg st="2" end="2"/>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slide(fromBottom)">
                                      <p:cBhvr>
                                        <p:cTn id="24"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sz="3600"/>
              <a:t>What Is The Atmosphere?</a:t>
            </a:r>
          </a:p>
        </p:txBody>
      </p:sp>
      <p:sp>
        <p:nvSpPr>
          <p:cNvPr id="64515" name="Rectangle 3"/>
          <p:cNvSpPr>
            <a:spLocks noGrp="1" noChangeArrowheads="1"/>
          </p:cNvSpPr>
          <p:nvPr>
            <p:ph type="body" idx="1"/>
          </p:nvPr>
        </p:nvSpPr>
        <p:spPr>
          <a:xfrm>
            <a:off x="1752600" y="2438400"/>
            <a:ext cx="7010400" cy="4114800"/>
          </a:xfrm>
        </p:spPr>
        <p:txBody>
          <a:bodyPr/>
          <a:lstStyle/>
          <a:p>
            <a:r>
              <a:rPr lang="en-US"/>
              <a:t>Divided Into ‘Spheres’ According To Properties Of</a:t>
            </a:r>
          </a:p>
          <a:p>
            <a:pPr lvl="1"/>
            <a:r>
              <a:rPr lang="en-US"/>
              <a:t>Composition</a:t>
            </a:r>
          </a:p>
          <a:p>
            <a:pPr lvl="1"/>
            <a:r>
              <a:rPr lang="en-US"/>
              <a:t>Temperature</a:t>
            </a:r>
          </a:p>
          <a:p>
            <a:pPr lvl="1"/>
            <a:r>
              <a:rPr lang="en-US"/>
              <a:t>Function </a:t>
            </a:r>
          </a:p>
          <a:p>
            <a:pPr lvl="2"/>
            <a:r>
              <a:rPr lang="en-US"/>
              <a:t>Each </a:t>
            </a:r>
            <a:r>
              <a:rPr lang="en-US" i="1"/>
              <a:t>_sphere</a:t>
            </a:r>
            <a:r>
              <a:rPr lang="en-US"/>
              <a:t> is separated by a </a:t>
            </a:r>
            <a:r>
              <a:rPr lang="en-US" i="1"/>
              <a:t>_pause</a:t>
            </a:r>
          </a:p>
          <a:p>
            <a:pPr lvl="3"/>
            <a:r>
              <a:rPr lang="en-US"/>
              <a:t>Marks changes in atmospheric characteristics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4515">
                                            <p:txEl>
                                              <p:pRg st="1" end="1"/>
                                            </p:txEl>
                                          </p:spTgt>
                                        </p:tgtEl>
                                        <p:attrNameLst>
                                          <p:attrName>style.visibility</p:attrName>
                                        </p:attrNameLst>
                                      </p:cBhvr>
                                      <p:to>
                                        <p:strVal val="visible"/>
                                      </p:to>
                                    </p:set>
                                    <p:animEffect transition="in" filter="slide(fromBottom)">
                                      <p:cBhvr>
                                        <p:cTn id="7" dur="500"/>
                                        <p:tgtEl>
                                          <p:spTgt spid="64515">
                                            <p:txEl>
                                              <p:pRg st="1" end="1"/>
                                            </p:txEl>
                                          </p:spTgt>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64515">
                                            <p:txEl>
                                              <p:pRg st="2" end="2"/>
                                            </p:txEl>
                                          </p:spTgt>
                                        </p:tgtEl>
                                        <p:attrNameLst>
                                          <p:attrName>style.visibility</p:attrName>
                                        </p:attrNameLst>
                                      </p:cBhvr>
                                      <p:to>
                                        <p:strVal val="visible"/>
                                      </p:to>
                                    </p:set>
                                    <p:animEffect transition="in" filter="slide(fromBottom)">
                                      <p:cBhvr>
                                        <p:cTn id="11" dur="500"/>
                                        <p:tgtEl>
                                          <p:spTgt spid="64515">
                                            <p:txEl>
                                              <p:pRg st="2" end="2"/>
                                            </p:txEl>
                                          </p:spTgt>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64515">
                                            <p:txEl>
                                              <p:pRg st="3" end="3"/>
                                            </p:txEl>
                                          </p:spTgt>
                                        </p:tgtEl>
                                        <p:attrNameLst>
                                          <p:attrName>style.visibility</p:attrName>
                                        </p:attrNameLst>
                                      </p:cBhvr>
                                      <p:to>
                                        <p:strVal val="visible"/>
                                      </p:to>
                                    </p:set>
                                    <p:animEffect transition="in" filter="slide(fromBottom)">
                                      <p:cBhvr>
                                        <p:cTn id="15" dur="500"/>
                                        <p:tgtEl>
                                          <p:spTgt spid="64515">
                                            <p:txEl>
                                              <p:pRg st="3" end="3"/>
                                            </p:txEl>
                                          </p:spTgt>
                                        </p:tgtEl>
                                      </p:cBhvr>
                                    </p:animEffect>
                                  </p:childTnLst>
                                </p:cTn>
                              </p:par>
                            </p:childTnLst>
                          </p:cTn>
                        </p:par>
                        <p:par>
                          <p:cTn id="16" fill="hold">
                            <p:stCondLst>
                              <p:cond delay="1500"/>
                            </p:stCondLst>
                            <p:childTnLst>
                              <p:par>
                                <p:cTn id="17" presetID="12" presetClass="entr" presetSubtype="4" fill="hold" nodeType="afterEffect">
                                  <p:stCondLst>
                                    <p:cond delay="0"/>
                                  </p:stCondLst>
                                  <p:childTnLst>
                                    <p:set>
                                      <p:cBhvr>
                                        <p:cTn id="18" dur="1" fill="hold">
                                          <p:stCondLst>
                                            <p:cond delay="0"/>
                                          </p:stCondLst>
                                        </p:cTn>
                                        <p:tgtEl>
                                          <p:spTgt spid="64515">
                                            <p:txEl>
                                              <p:pRg st="4" end="4"/>
                                            </p:txEl>
                                          </p:spTgt>
                                        </p:tgtEl>
                                        <p:attrNameLst>
                                          <p:attrName>style.visibility</p:attrName>
                                        </p:attrNameLst>
                                      </p:cBhvr>
                                      <p:to>
                                        <p:strVal val="visible"/>
                                      </p:to>
                                    </p:set>
                                    <p:animEffect transition="in" filter="slide(fromBottom)">
                                      <p:cBhvr>
                                        <p:cTn id="19" dur="500"/>
                                        <p:tgtEl>
                                          <p:spTgt spid="64515">
                                            <p:txEl>
                                              <p:pRg st="4" end="4"/>
                                            </p:txEl>
                                          </p:spTgt>
                                        </p:tgtEl>
                                      </p:cBhvr>
                                    </p:animEffect>
                                  </p:childTnLst>
                                </p:cTn>
                              </p:par>
                              <p:par>
                                <p:cTn id="20" presetID="12" presetClass="entr" presetSubtype="4" fill="hold" nodeType="withEffect">
                                  <p:stCondLst>
                                    <p:cond delay="0"/>
                                  </p:stCondLst>
                                  <p:childTnLst>
                                    <p:set>
                                      <p:cBhvr>
                                        <p:cTn id="21" dur="1" fill="hold">
                                          <p:stCondLst>
                                            <p:cond delay="0"/>
                                          </p:stCondLst>
                                        </p:cTn>
                                        <p:tgtEl>
                                          <p:spTgt spid="64515">
                                            <p:txEl>
                                              <p:pRg st="5" end="5"/>
                                            </p:txEl>
                                          </p:spTgt>
                                        </p:tgtEl>
                                        <p:attrNameLst>
                                          <p:attrName>style.visibility</p:attrName>
                                        </p:attrNameLst>
                                      </p:cBhvr>
                                      <p:to>
                                        <p:strVal val="visible"/>
                                      </p:to>
                                    </p:set>
                                    <p:animEffect transition="in" filter="slide(fromBottom)">
                                      <p:cBhvr>
                                        <p:cTn id="22" dur="500"/>
                                        <p:tgtEl>
                                          <p:spTgt spid="645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sz="3600"/>
              <a:t>Atmospheric Composition</a:t>
            </a:r>
          </a:p>
        </p:txBody>
      </p:sp>
      <p:sp>
        <p:nvSpPr>
          <p:cNvPr id="68611" name="Rectangle 3"/>
          <p:cNvSpPr>
            <a:spLocks noGrp="1" noChangeArrowheads="1"/>
          </p:cNvSpPr>
          <p:nvPr>
            <p:ph type="body" idx="1"/>
          </p:nvPr>
        </p:nvSpPr>
        <p:spPr/>
        <p:txBody>
          <a:bodyPr/>
          <a:lstStyle/>
          <a:p>
            <a:r>
              <a:rPr lang="en-US"/>
              <a:t>Two Distinct Chemical Layers:</a:t>
            </a:r>
          </a:p>
          <a:p>
            <a:pPr lvl="1"/>
            <a:r>
              <a:rPr lang="en-US"/>
              <a:t>Homosphere</a:t>
            </a:r>
          </a:p>
          <a:p>
            <a:pPr lvl="1"/>
            <a:r>
              <a:rPr lang="en-US"/>
              <a:t>Heterosphere</a:t>
            </a: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t>Air Density</a:t>
            </a:r>
          </a:p>
        </p:txBody>
      </p:sp>
      <p:sp>
        <p:nvSpPr>
          <p:cNvPr id="97283" name="Rectangle 3"/>
          <p:cNvSpPr>
            <a:spLocks noGrp="1" noChangeArrowheads="1"/>
          </p:cNvSpPr>
          <p:nvPr>
            <p:ph type="body" idx="1"/>
          </p:nvPr>
        </p:nvSpPr>
        <p:spPr>
          <a:xfrm>
            <a:off x="1752600" y="2438400"/>
            <a:ext cx="7086600" cy="4191000"/>
          </a:xfrm>
        </p:spPr>
        <p:txBody>
          <a:bodyPr/>
          <a:lstStyle/>
          <a:p>
            <a:r>
              <a:rPr lang="en-US" dirty="0"/>
              <a:t>Density</a:t>
            </a:r>
          </a:p>
          <a:p>
            <a:pPr lvl="1"/>
            <a:r>
              <a:rPr lang="en-US" dirty="0"/>
              <a:t>A Measure Of Mass Per Unit Of Volume.</a:t>
            </a:r>
          </a:p>
          <a:p>
            <a:pPr lvl="2"/>
            <a:r>
              <a:rPr lang="en-US" dirty="0"/>
              <a:t>Mass/Volume.</a:t>
            </a:r>
          </a:p>
          <a:p>
            <a:pPr lvl="3"/>
            <a:r>
              <a:rPr lang="it-IT" dirty="0"/>
              <a:t>kilogram per cubic </a:t>
            </a:r>
            <a:r>
              <a:rPr lang="it-IT" dirty="0" smtClean="0"/>
              <a:t>meter </a:t>
            </a:r>
            <a:r>
              <a:rPr lang="it-IT" dirty="0"/>
              <a:t>(kg/m3)</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97283">
                                            <p:txEl>
                                              <p:pRg st="1" end="1"/>
                                            </p:txEl>
                                          </p:spTgt>
                                        </p:tgtEl>
                                        <p:attrNameLst>
                                          <p:attrName>style.visibility</p:attrName>
                                        </p:attrNameLst>
                                      </p:cBhvr>
                                      <p:to>
                                        <p:strVal val="visible"/>
                                      </p:to>
                                    </p:set>
                                    <p:animEffect transition="in" filter="slide(fromBottom)">
                                      <p:cBhvr>
                                        <p:cTn id="7" dur="500"/>
                                        <p:tgtEl>
                                          <p:spTgt spid="97283">
                                            <p:txEl>
                                              <p:pRg st="1" end="1"/>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97283">
                                            <p:txEl>
                                              <p:pRg st="2" end="2"/>
                                            </p:txEl>
                                          </p:spTgt>
                                        </p:tgtEl>
                                        <p:attrNameLst>
                                          <p:attrName>style.visibility</p:attrName>
                                        </p:attrNameLst>
                                      </p:cBhvr>
                                      <p:to>
                                        <p:strVal val="visible"/>
                                      </p:to>
                                    </p:set>
                                    <p:animEffect transition="in" filter="slide(fromBottom)">
                                      <p:cBhvr>
                                        <p:cTn id="10" dur="500"/>
                                        <p:tgtEl>
                                          <p:spTgt spid="97283">
                                            <p:txEl>
                                              <p:pRg st="2" end="2"/>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97283">
                                            <p:txEl>
                                              <p:pRg st="3" end="3"/>
                                            </p:txEl>
                                          </p:spTgt>
                                        </p:tgtEl>
                                        <p:attrNameLst>
                                          <p:attrName>style.visibility</p:attrName>
                                        </p:attrNameLst>
                                      </p:cBhvr>
                                      <p:to>
                                        <p:strVal val="visible"/>
                                      </p:to>
                                    </p:set>
                                    <p:animEffect transition="in" filter="slide(fromBottom)">
                                      <p:cBhvr>
                                        <p:cTn id="13" dur="500"/>
                                        <p:tgtEl>
                                          <p:spTgt spid="972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sz="3600"/>
              <a:t>Atmospheric Composition</a:t>
            </a:r>
          </a:p>
        </p:txBody>
      </p:sp>
      <p:sp>
        <p:nvSpPr>
          <p:cNvPr id="69635" name="Rectangle 3"/>
          <p:cNvSpPr>
            <a:spLocks noGrp="1" noChangeArrowheads="1"/>
          </p:cNvSpPr>
          <p:nvPr>
            <p:ph type="body" idx="1"/>
          </p:nvPr>
        </p:nvSpPr>
        <p:spPr>
          <a:xfrm>
            <a:off x="1752600" y="2438400"/>
            <a:ext cx="7086600" cy="4038600"/>
          </a:xfrm>
        </p:spPr>
        <p:txBody>
          <a:bodyPr/>
          <a:lstStyle/>
          <a:p>
            <a:r>
              <a:rPr lang="en-US" sz="2800"/>
              <a:t>Homosphere</a:t>
            </a:r>
          </a:p>
          <a:p>
            <a:pPr lvl="1"/>
            <a:r>
              <a:rPr lang="en-US" sz="2400"/>
              <a:t>Atmosphere's lower 50mi/80km</a:t>
            </a:r>
          </a:p>
          <a:p>
            <a:pPr lvl="1"/>
            <a:r>
              <a:rPr lang="en-US" sz="2400"/>
              <a:t>The mixture of various gases are almost constant throughout</a:t>
            </a:r>
          </a:p>
          <a:p>
            <a:pPr lvl="1"/>
            <a:r>
              <a:rPr lang="en-US" sz="2400"/>
              <a:t>Colorless, formless, &amp; tasteless</a:t>
            </a:r>
          </a:p>
          <a:p>
            <a:pPr lvl="2"/>
            <a:r>
              <a:rPr lang="en-US" sz="2000"/>
              <a:t>so well mixed that gases act as single entity</a:t>
            </a:r>
          </a:p>
          <a:p>
            <a:pPr lvl="3"/>
            <a:r>
              <a:rPr lang="en-US" sz="1800"/>
              <a:t>78% Nitrogen </a:t>
            </a:r>
          </a:p>
          <a:p>
            <a:pPr lvl="3"/>
            <a:r>
              <a:rPr lang="en-US" sz="1800"/>
              <a:t>21% Oxygen </a:t>
            </a:r>
          </a:p>
          <a:p>
            <a:pPr lvl="3"/>
            <a:r>
              <a:rPr lang="en-US" sz="1800"/>
              <a:t>Trace gases, carbon dioxide, water vapor &amp; inert gases.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9635">
                                            <p:txEl>
                                              <p:pRg st="1" end="1"/>
                                            </p:txEl>
                                          </p:spTgt>
                                        </p:tgtEl>
                                        <p:attrNameLst>
                                          <p:attrName>style.visibility</p:attrName>
                                        </p:attrNameLst>
                                      </p:cBhvr>
                                      <p:to>
                                        <p:strVal val="visible"/>
                                      </p:to>
                                    </p:set>
                                    <p:animEffect transition="in" filter="slide(fromBottom)">
                                      <p:cBhvr>
                                        <p:cTn id="7" dur="500"/>
                                        <p:tgtEl>
                                          <p:spTgt spid="69635">
                                            <p:txEl>
                                              <p:pRg st="1" end="1"/>
                                            </p:txEl>
                                          </p:spTgt>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69635">
                                            <p:txEl>
                                              <p:pRg st="2" end="2"/>
                                            </p:txEl>
                                          </p:spTgt>
                                        </p:tgtEl>
                                        <p:attrNameLst>
                                          <p:attrName>style.visibility</p:attrName>
                                        </p:attrNameLst>
                                      </p:cBhvr>
                                      <p:to>
                                        <p:strVal val="visible"/>
                                      </p:to>
                                    </p:set>
                                    <p:animEffect transition="in" filter="slide(fromBottom)">
                                      <p:cBhvr>
                                        <p:cTn id="11" dur="500"/>
                                        <p:tgtEl>
                                          <p:spTgt spid="69635">
                                            <p:txEl>
                                              <p:pRg st="2" end="2"/>
                                            </p:txEl>
                                          </p:spTgt>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69635">
                                            <p:txEl>
                                              <p:pRg st="3" end="3"/>
                                            </p:txEl>
                                          </p:spTgt>
                                        </p:tgtEl>
                                        <p:attrNameLst>
                                          <p:attrName>style.visibility</p:attrName>
                                        </p:attrNameLst>
                                      </p:cBhvr>
                                      <p:to>
                                        <p:strVal val="visible"/>
                                      </p:to>
                                    </p:set>
                                    <p:animEffect transition="in" filter="slide(fromBottom)">
                                      <p:cBhvr>
                                        <p:cTn id="15" dur="500"/>
                                        <p:tgtEl>
                                          <p:spTgt spid="69635">
                                            <p:txEl>
                                              <p:pRg st="3" end="3"/>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69635">
                                            <p:txEl>
                                              <p:pRg st="4" end="4"/>
                                            </p:txEl>
                                          </p:spTgt>
                                        </p:tgtEl>
                                        <p:attrNameLst>
                                          <p:attrName>style.visibility</p:attrName>
                                        </p:attrNameLst>
                                      </p:cBhvr>
                                      <p:to>
                                        <p:strVal val="visible"/>
                                      </p:to>
                                    </p:set>
                                    <p:animEffect transition="in" filter="slide(fromBottom)">
                                      <p:cBhvr>
                                        <p:cTn id="18" dur="500"/>
                                        <p:tgtEl>
                                          <p:spTgt spid="69635">
                                            <p:txEl>
                                              <p:pRg st="4" end="4"/>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69635">
                                            <p:txEl>
                                              <p:pRg st="5" end="5"/>
                                            </p:txEl>
                                          </p:spTgt>
                                        </p:tgtEl>
                                        <p:attrNameLst>
                                          <p:attrName>style.visibility</p:attrName>
                                        </p:attrNameLst>
                                      </p:cBhvr>
                                      <p:to>
                                        <p:strVal val="visible"/>
                                      </p:to>
                                    </p:set>
                                    <p:animEffect transition="in" filter="slide(fromBottom)">
                                      <p:cBhvr>
                                        <p:cTn id="21" dur="500"/>
                                        <p:tgtEl>
                                          <p:spTgt spid="69635">
                                            <p:txEl>
                                              <p:pRg st="5" end="5"/>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69635">
                                            <p:txEl>
                                              <p:pRg st="6" end="6"/>
                                            </p:txEl>
                                          </p:spTgt>
                                        </p:tgtEl>
                                        <p:attrNameLst>
                                          <p:attrName>style.visibility</p:attrName>
                                        </p:attrNameLst>
                                      </p:cBhvr>
                                      <p:to>
                                        <p:strVal val="visible"/>
                                      </p:to>
                                    </p:set>
                                    <p:animEffect transition="in" filter="slide(fromBottom)">
                                      <p:cBhvr>
                                        <p:cTn id="24" dur="500"/>
                                        <p:tgtEl>
                                          <p:spTgt spid="69635">
                                            <p:txEl>
                                              <p:pRg st="6" end="6"/>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69635">
                                            <p:txEl>
                                              <p:pRg st="7" end="7"/>
                                            </p:txEl>
                                          </p:spTgt>
                                        </p:tgtEl>
                                        <p:attrNameLst>
                                          <p:attrName>style.visibility</p:attrName>
                                        </p:attrNameLst>
                                      </p:cBhvr>
                                      <p:to>
                                        <p:strVal val="visible"/>
                                      </p:to>
                                    </p:set>
                                    <p:animEffect transition="in" filter="slide(fromBottom)">
                                      <p:cBhvr>
                                        <p:cTn id="27" dur="500"/>
                                        <p:tgtEl>
                                          <p:spTgt spid="696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sz="3600"/>
              <a:t>Atmospheric Composition</a:t>
            </a:r>
          </a:p>
        </p:txBody>
      </p:sp>
      <p:sp>
        <p:nvSpPr>
          <p:cNvPr id="70659" name="Rectangle 3"/>
          <p:cNvSpPr>
            <a:spLocks noGrp="1" noChangeArrowheads="1"/>
          </p:cNvSpPr>
          <p:nvPr>
            <p:ph type="body" idx="1"/>
          </p:nvPr>
        </p:nvSpPr>
        <p:spPr/>
        <p:txBody>
          <a:bodyPr/>
          <a:lstStyle/>
          <a:p>
            <a:r>
              <a:rPr lang="en-US"/>
              <a:t>Heterosphere</a:t>
            </a:r>
          </a:p>
          <a:p>
            <a:pPr lvl="1"/>
            <a:r>
              <a:rPr lang="en-US"/>
              <a:t>Mixture of various gases varies with altitude</a:t>
            </a:r>
          </a:p>
          <a:p>
            <a:pPr lvl="1"/>
            <a:r>
              <a:rPr lang="en-US"/>
              <a:t>Gases arranged in layers according to atomic weight </a:t>
            </a:r>
          </a:p>
          <a:p>
            <a:pPr lvl="1"/>
            <a:r>
              <a:rPr lang="en-US"/>
              <a:t>Heaviest gases toward bottom, lightest gases (hydrogen!) on the top</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70659">
                                            <p:txEl>
                                              <p:pRg st="1" end="1"/>
                                            </p:txEl>
                                          </p:spTgt>
                                        </p:tgtEl>
                                        <p:attrNameLst>
                                          <p:attrName>style.visibility</p:attrName>
                                        </p:attrNameLst>
                                      </p:cBhvr>
                                      <p:to>
                                        <p:strVal val="visible"/>
                                      </p:to>
                                    </p:set>
                                    <p:animEffect transition="in" filter="slide(fromBottom)">
                                      <p:cBhvr>
                                        <p:cTn id="7" dur="500"/>
                                        <p:tgtEl>
                                          <p:spTgt spid="70659">
                                            <p:txEl>
                                              <p:pRg st="1" end="1"/>
                                            </p:txEl>
                                          </p:spTgt>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59">
                                            <p:txEl>
                                              <p:pRg st="2" end="2"/>
                                            </p:txEl>
                                          </p:spTgt>
                                        </p:tgtEl>
                                        <p:attrNameLst>
                                          <p:attrName>style.visibility</p:attrName>
                                        </p:attrNameLst>
                                      </p:cBhvr>
                                      <p:to>
                                        <p:strVal val="visible"/>
                                      </p:to>
                                    </p:set>
                                    <p:animEffect transition="in" filter="slide(fromBottom)">
                                      <p:cBhvr>
                                        <p:cTn id="11" dur="500"/>
                                        <p:tgtEl>
                                          <p:spTgt spid="70659">
                                            <p:txEl>
                                              <p:pRg st="2" end="2"/>
                                            </p:txEl>
                                          </p:spTgt>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70659">
                                            <p:txEl>
                                              <p:pRg st="3" end="3"/>
                                            </p:txEl>
                                          </p:spTgt>
                                        </p:tgtEl>
                                        <p:attrNameLst>
                                          <p:attrName>style.visibility</p:attrName>
                                        </p:attrNameLst>
                                      </p:cBhvr>
                                      <p:to>
                                        <p:strVal val="visible"/>
                                      </p:to>
                                    </p:set>
                                    <p:animEffect transition="in" filter="slide(fromBottom)">
                                      <p:cBhvr>
                                        <p:cTn id="15" dur="500"/>
                                        <p:tgtEl>
                                          <p:spTgt spid="706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0522" name="Group 234"/>
          <p:cNvGraphicFramePr>
            <a:graphicFrameLocks noGrp="1"/>
          </p:cNvGraphicFramePr>
          <p:nvPr/>
        </p:nvGraphicFramePr>
        <p:xfrm>
          <a:off x="766763" y="592138"/>
          <a:ext cx="7431087" cy="5764218"/>
        </p:xfrm>
        <a:graphic>
          <a:graphicData uri="http://schemas.openxmlformats.org/drawingml/2006/table">
            <a:tbl>
              <a:tblPr>
                <a:effectLst>
                  <a:outerShdw blurRad="50800" dist="38100" dir="8100000" algn="tr" rotWithShape="0">
                    <a:prstClr val="black">
                      <a:alpha val="40000"/>
                    </a:prstClr>
                  </a:outerShdw>
                </a:effectLst>
              </a:tblPr>
              <a:tblGrid>
                <a:gridCol w="2411412"/>
                <a:gridCol w="1595438"/>
                <a:gridCol w="1862137"/>
                <a:gridCol w="1562100"/>
              </a:tblGrid>
              <a:tr h="976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ea typeface="Times New Roman" pitchFamily="18" charset="0"/>
                          <a:cs typeface="Arial" charset="0"/>
                        </a:rPr>
                        <a:t>Constituent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ea typeface="Times New Roman" pitchFamily="18" charset="0"/>
                          <a:cs typeface="Arial" charset="0"/>
                        </a:rPr>
                        <a:t>Formula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ea typeface="Times New Roman" pitchFamily="18" charset="0"/>
                          <a:cs typeface="Arial" charset="0"/>
                        </a:rPr>
                        <a:t>Percent by Volume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ea typeface="Times New Roman" pitchFamily="18" charset="0"/>
                          <a:cs typeface="Arial" charset="0"/>
                        </a:rPr>
                        <a:t>Permanent/Variable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433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ea typeface="Times New Roman" pitchFamily="18" charset="0"/>
                          <a:cs typeface="Arial" charset="0"/>
                        </a:rPr>
                        <a:t>Nitrogen</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ea typeface="Times New Roman" pitchFamily="18" charset="0"/>
                          <a:cs typeface="Arial" charset="0"/>
                        </a:rPr>
                        <a:t>N</a:t>
                      </a:r>
                      <a:r>
                        <a:rPr kumimoji="0" lang="en-US" sz="1800" b="1" i="0" u="none" strike="noStrike" cap="none" normalizeH="0" baseline="-30000" smtClean="0">
                          <a:ln>
                            <a:noFill/>
                          </a:ln>
                          <a:solidFill>
                            <a:srgbClr val="000000"/>
                          </a:solidFill>
                          <a:effectLst/>
                          <a:latin typeface="Arial" charset="0"/>
                          <a:ea typeface="Times New Roman" pitchFamily="18" charset="0"/>
                          <a:cs typeface="Arial" charset="0"/>
                        </a:rPr>
                        <a:t>2</a:t>
                      </a:r>
                      <a:endParaRPr kumimoji="0" lang="en-US" sz="1800" b="1" i="0" u="none" strike="noStrike" cap="none" normalizeH="0" baseline="0" smtClean="0">
                        <a:ln>
                          <a:noFill/>
                        </a:ln>
                        <a:solidFill>
                          <a:srgbClr val="000000"/>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ea typeface="Times New Roman" pitchFamily="18" charset="0"/>
                          <a:cs typeface="Arial" charset="0"/>
                        </a:rPr>
                        <a:t>78.08000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ea typeface="Times New Roman" pitchFamily="18" charset="0"/>
                          <a:cs typeface="Arial" charset="0"/>
                        </a:rPr>
                        <a:t>Permanent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33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ea typeface="Times New Roman" pitchFamily="18" charset="0"/>
                          <a:cs typeface="Arial" charset="0"/>
                        </a:rPr>
                        <a:t>Oxygen</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ea typeface="Times New Roman" pitchFamily="18" charset="0"/>
                          <a:cs typeface="Arial" charset="0"/>
                        </a:rPr>
                        <a:t>O</a:t>
                      </a:r>
                      <a:r>
                        <a:rPr kumimoji="0" lang="en-US" sz="1800" b="1" i="0" u="none" strike="noStrike" cap="none" normalizeH="0" baseline="-30000" smtClean="0">
                          <a:ln>
                            <a:noFill/>
                          </a:ln>
                          <a:solidFill>
                            <a:srgbClr val="000000"/>
                          </a:solidFill>
                          <a:effectLst/>
                          <a:latin typeface="Arial" charset="0"/>
                          <a:ea typeface="Times New Roman" pitchFamily="18" charset="0"/>
                          <a:cs typeface="Arial" charset="0"/>
                        </a:rPr>
                        <a:t>2</a:t>
                      </a:r>
                      <a:endParaRPr kumimoji="0" lang="en-US" sz="1800" b="1" i="0" u="none" strike="noStrike" cap="none" normalizeH="0" baseline="0" smtClean="0">
                        <a:ln>
                          <a:noFill/>
                        </a:ln>
                        <a:solidFill>
                          <a:srgbClr val="000000"/>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ea typeface="Times New Roman" pitchFamily="18" charset="0"/>
                          <a:cs typeface="Arial" charset="0"/>
                        </a:rPr>
                        <a:t>20.95000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ea typeface="Times New Roman" pitchFamily="18" charset="0"/>
                          <a:cs typeface="Arial" charset="0"/>
                        </a:rPr>
                        <a:t>Permanent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433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ea typeface="Times New Roman" pitchFamily="18" charset="0"/>
                          <a:cs typeface="Arial" charset="0"/>
                        </a:rPr>
                        <a:t>Argon</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ea typeface="Times New Roman" pitchFamily="18" charset="0"/>
                          <a:cs typeface="Arial" charset="0"/>
                        </a:rPr>
                        <a:t>Ar</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ea typeface="Times New Roman" pitchFamily="18" charset="0"/>
                          <a:cs typeface="Arial" charset="0"/>
                        </a:rPr>
                        <a:t>0.93000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ea typeface="Times New Roman" pitchFamily="18" charset="0"/>
                          <a:cs typeface="Arial" charset="0"/>
                        </a:rPr>
                        <a:t>Permanent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33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ea typeface="Times New Roman" pitchFamily="18" charset="0"/>
                          <a:cs typeface="Arial" charset="0"/>
                        </a:rPr>
                        <a:t>Water Vapor</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ea typeface="Times New Roman" pitchFamily="18" charset="0"/>
                          <a:cs typeface="Arial" charset="0"/>
                        </a:rPr>
                        <a:t>H</a:t>
                      </a:r>
                      <a:r>
                        <a:rPr kumimoji="0" lang="en-US" sz="1800" b="1" i="0" u="none" strike="noStrike" cap="none" normalizeH="0" baseline="-30000" smtClean="0">
                          <a:ln>
                            <a:noFill/>
                          </a:ln>
                          <a:solidFill>
                            <a:srgbClr val="000000"/>
                          </a:solidFill>
                          <a:effectLst/>
                          <a:latin typeface="Arial" charset="0"/>
                          <a:ea typeface="Times New Roman" pitchFamily="18" charset="0"/>
                          <a:cs typeface="Arial" charset="0"/>
                        </a:rPr>
                        <a:t>2</a:t>
                      </a:r>
                      <a:r>
                        <a:rPr kumimoji="0" lang="en-US" sz="1800" b="1" i="0" u="none" strike="noStrike" cap="none" normalizeH="0" baseline="0" smtClean="0">
                          <a:ln>
                            <a:noFill/>
                          </a:ln>
                          <a:solidFill>
                            <a:srgbClr val="000000"/>
                          </a:solidFill>
                          <a:effectLst/>
                          <a:latin typeface="Arial" charset="0"/>
                          <a:ea typeface="Times New Roman" pitchFamily="18" charset="0"/>
                          <a:cs typeface="Arial" charset="0"/>
                        </a:rPr>
                        <a:t>O</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ea typeface="Times New Roman" pitchFamily="18" charset="0"/>
                          <a:cs typeface="Arial" charset="0"/>
                        </a:rPr>
                        <a:t>0.25000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ea typeface="Times New Roman" pitchFamily="18" charset="0"/>
                          <a:cs typeface="Arial" charset="0"/>
                        </a:rPr>
                        <a:t>Variable</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455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ea typeface="Times New Roman" pitchFamily="18" charset="0"/>
                          <a:cs typeface="Arial" charset="0"/>
                        </a:rPr>
                        <a:t>Carbon Dioxide</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ea typeface="Times New Roman" pitchFamily="18" charset="0"/>
                          <a:cs typeface="Arial" charset="0"/>
                        </a:rPr>
                        <a:t>CO</a:t>
                      </a:r>
                      <a:r>
                        <a:rPr kumimoji="0" lang="en-US" sz="1800" b="1" i="0" u="none" strike="noStrike" cap="none" normalizeH="0" baseline="-30000" smtClean="0">
                          <a:ln>
                            <a:noFill/>
                          </a:ln>
                          <a:solidFill>
                            <a:srgbClr val="000000"/>
                          </a:solidFill>
                          <a:effectLst/>
                          <a:latin typeface="Arial" charset="0"/>
                          <a:ea typeface="Times New Roman" pitchFamily="18" charset="0"/>
                          <a:cs typeface="Arial" charset="0"/>
                        </a:rPr>
                        <a:t>2</a:t>
                      </a:r>
                      <a:endParaRPr kumimoji="0" lang="en-US" sz="1800" b="1" i="0" u="none" strike="noStrike" cap="none" normalizeH="0" baseline="0" smtClean="0">
                        <a:ln>
                          <a:noFill/>
                        </a:ln>
                        <a:solidFill>
                          <a:srgbClr val="000000"/>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ea typeface="Times New Roman" pitchFamily="18" charset="0"/>
                          <a:cs typeface="Arial" charset="0"/>
                        </a:rPr>
                        <a:t>0.03800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ea typeface="Times New Roman" pitchFamily="18" charset="0"/>
                          <a:cs typeface="Arial" charset="0"/>
                        </a:rPr>
                        <a:t>Variable</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33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ea typeface="Times New Roman" pitchFamily="18" charset="0"/>
                          <a:cs typeface="Arial" charset="0"/>
                        </a:rPr>
                        <a:t>Ozone</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ea typeface="Times New Roman" pitchFamily="18" charset="0"/>
                          <a:cs typeface="Arial" charset="0"/>
                        </a:rPr>
                        <a:t>O</a:t>
                      </a:r>
                      <a:r>
                        <a:rPr kumimoji="0" lang="en-US" sz="1800" b="1" i="0" u="none" strike="noStrike" cap="none" normalizeH="0" baseline="-30000" smtClean="0">
                          <a:ln>
                            <a:noFill/>
                          </a:ln>
                          <a:solidFill>
                            <a:srgbClr val="000000"/>
                          </a:solidFill>
                          <a:effectLst/>
                          <a:latin typeface="Arial" charset="0"/>
                          <a:ea typeface="Times New Roman" pitchFamily="18" charset="0"/>
                          <a:cs typeface="Arial" charset="0"/>
                        </a:rPr>
                        <a:t>3</a:t>
                      </a:r>
                      <a:endParaRPr kumimoji="0" lang="en-US" sz="1800" b="1" i="0" u="none" strike="noStrike" cap="none" normalizeH="0" baseline="0" smtClean="0">
                        <a:ln>
                          <a:noFill/>
                        </a:ln>
                        <a:solidFill>
                          <a:srgbClr val="000000"/>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ea typeface="Times New Roman" pitchFamily="18" charset="0"/>
                          <a:cs typeface="Arial" charset="0"/>
                        </a:rPr>
                        <a:t>0.01000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ea typeface="Times New Roman" pitchFamily="18" charset="0"/>
                          <a:cs typeface="Arial" charset="0"/>
                        </a:rPr>
                        <a:t>Variable</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433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ea typeface="Times New Roman" pitchFamily="18" charset="0"/>
                          <a:cs typeface="Arial" charset="0"/>
                        </a:rPr>
                        <a:t>Neon</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ea typeface="Times New Roman" pitchFamily="18" charset="0"/>
                          <a:cs typeface="Arial" charset="0"/>
                        </a:rPr>
                        <a:t>Ne</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ea typeface="Times New Roman" pitchFamily="18" charset="0"/>
                          <a:cs typeface="Arial" charset="0"/>
                        </a:rPr>
                        <a:t>0.00200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ea typeface="Times New Roman" pitchFamily="18" charset="0"/>
                          <a:cs typeface="Arial" charset="0"/>
                        </a:rPr>
                        <a:t>Permanent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31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ea typeface="Times New Roman" pitchFamily="18" charset="0"/>
                          <a:cs typeface="Arial" charset="0"/>
                        </a:rPr>
                        <a:t>Helium</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ea typeface="Times New Roman" pitchFamily="18" charset="0"/>
                          <a:cs typeface="Arial" charset="0"/>
                        </a:rPr>
                        <a:t>He</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ea typeface="Times New Roman" pitchFamily="18" charset="0"/>
                          <a:cs typeface="Arial" charset="0"/>
                        </a:rPr>
                        <a:t>0.00050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ea typeface="Times New Roman" pitchFamily="18" charset="0"/>
                          <a:cs typeface="Arial" charset="0"/>
                        </a:rPr>
                        <a:t>Permanent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433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ea typeface="Times New Roman" pitchFamily="18" charset="0"/>
                          <a:cs typeface="Arial" charset="0"/>
                        </a:rPr>
                        <a:t>Krypton</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ea typeface="Times New Roman" pitchFamily="18" charset="0"/>
                          <a:cs typeface="Arial" charset="0"/>
                        </a:rPr>
                        <a:t>Kr</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ea typeface="Times New Roman" pitchFamily="18" charset="0"/>
                          <a:cs typeface="Arial" charset="0"/>
                        </a:rPr>
                        <a:t>0.00010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ea typeface="Times New Roman" pitchFamily="18" charset="0"/>
                          <a:cs typeface="Arial" charset="0"/>
                        </a:rPr>
                        <a:t>Permanent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33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ea typeface="Times New Roman" pitchFamily="18" charset="0"/>
                          <a:cs typeface="Arial" charset="0"/>
                        </a:rPr>
                        <a:t>Xenon</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ea typeface="Times New Roman" pitchFamily="18" charset="0"/>
                          <a:cs typeface="Arial" charset="0"/>
                        </a:rPr>
                        <a:t>Xe</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ea typeface="Times New Roman" pitchFamily="18" charset="0"/>
                          <a:cs typeface="Arial" charset="0"/>
                        </a:rPr>
                        <a:t>0.00009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ea typeface="Times New Roman" pitchFamily="18" charset="0"/>
                          <a:cs typeface="Arial" charset="0"/>
                        </a:rPr>
                        <a:t>Permanent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433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ea typeface="Times New Roman" pitchFamily="18" charset="0"/>
                          <a:cs typeface="Arial" charset="0"/>
                        </a:rPr>
                        <a:t>Hydrogen</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ea typeface="Times New Roman" pitchFamily="18" charset="0"/>
                          <a:cs typeface="Arial" charset="0"/>
                        </a:rPr>
                        <a:t>H</a:t>
                      </a:r>
                      <a:r>
                        <a:rPr kumimoji="0" lang="en-US" sz="1800" b="1" i="0" u="none" strike="noStrike" cap="none" normalizeH="0" baseline="-30000" smtClean="0">
                          <a:ln>
                            <a:noFill/>
                          </a:ln>
                          <a:solidFill>
                            <a:srgbClr val="000000"/>
                          </a:solidFill>
                          <a:effectLst/>
                          <a:latin typeface="Arial" charset="0"/>
                          <a:ea typeface="Times New Roman" pitchFamily="18" charset="0"/>
                          <a:cs typeface="Arial" charset="0"/>
                        </a:rPr>
                        <a:t>2</a:t>
                      </a:r>
                      <a:endParaRPr kumimoji="0" lang="en-US" sz="1800" b="1" i="0" u="none" strike="noStrike" cap="none" normalizeH="0" baseline="0" smtClean="0">
                        <a:ln>
                          <a:noFill/>
                        </a:ln>
                        <a:solidFill>
                          <a:srgbClr val="000000"/>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ea typeface="Times New Roman" pitchFamily="18" charset="0"/>
                          <a:cs typeface="Arial" charset="0"/>
                        </a:rPr>
                        <a:t>0.00005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ea typeface="Times New Roman" pitchFamily="18" charset="0"/>
                          <a:cs typeface="Arial" charset="0"/>
                        </a:rPr>
                        <a:t>Variable</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ransition>
    <p:fade thruBlk="1"/>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676400" y="1295400"/>
            <a:ext cx="7162800" cy="884238"/>
          </a:xfrm>
        </p:spPr>
        <p:txBody>
          <a:bodyPr/>
          <a:lstStyle/>
          <a:p>
            <a:r>
              <a:rPr lang="en-US" sz="3600"/>
              <a:t>Atmospheric Composition</a:t>
            </a:r>
          </a:p>
        </p:txBody>
      </p:sp>
      <p:sp>
        <p:nvSpPr>
          <p:cNvPr id="71683" name="Rectangle 3"/>
          <p:cNvSpPr>
            <a:spLocks noGrp="1" noChangeArrowheads="1"/>
          </p:cNvSpPr>
          <p:nvPr>
            <p:ph type="body" idx="1"/>
          </p:nvPr>
        </p:nvSpPr>
        <p:spPr>
          <a:xfrm>
            <a:off x="1752600" y="2438400"/>
            <a:ext cx="7239000" cy="4267200"/>
          </a:xfrm>
        </p:spPr>
        <p:txBody>
          <a:bodyPr/>
          <a:lstStyle/>
          <a:p>
            <a:r>
              <a:rPr lang="en-US"/>
              <a:t>Four Distinct Temperature Layers:</a:t>
            </a:r>
          </a:p>
          <a:p>
            <a:pPr lvl="1"/>
            <a:r>
              <a:rPr lang="en-US"/>
              <a:t>TROPOSPHERE</a:t>
            </a:r>
          </a:p>
          <a:p>
            <a:pPr lvl="1"/>
            <a:r>
              <a:rPr lang="en-US"/>
              <a:t>STRATOSPHERE</a:t>
            </a:r>
          </a:p>
          <a:p>
            <a:pPr lvl="1"/>
            <a:r>
              <a:rPr lang="en-US"/>
              <a:t>MESOSPHERE</a:t>
            </a:r>
          </a:p>
          <a:p>
            <a:pPr lvl="1"/>
            <a:r>
              <a:rPr lang="en-US"/>
              <a:t>THERMOSPHERE</a:t>
            </a:r>
          </a:p>
        </p:txBody>
      </p:sp>
      <p:pic>
        <p:nvPicPr>
          <p:cNvPr id="71688" name="Picture 8" descr="Layers of Atmosphere - not to scale (NOAA)[3]">
            <a:hlinkClick r:id="rId3" tooltip="Layers of Atmosphere - not to scale (NOAA)[3]"/>
          </p:cNvPr>
          <p:cNvPicPr>
            <a:picLocks noChangeAspect="1" noChangeArrowheads="1"/>
          </p:cNvPicPr>
          <p:nvPr/>
        </p:nvPicPr>
        <p:blipFill>
          <a:blip r:embed="rId4" cstate="print"/>
          <a:srcRect/>
          <a:stretch>
            <a:fillRect/>
          </a:stretch>
        </p:blipFill>
        <p:spPr bwMode="auto">
          <a:xfrm>
            <a:off x="0" y="0"/>
            <a:ext cx="1090613" cy="6858000"/>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71683">
                                            <p:txEl>
                                              <p:pRg st="1" end="1"/>
                                            </p:txEl>
                                          </p:spTgt>
                                        </p:tgtEl>
                                        <p:attrNameLst>
                                          <p:attrName>style.visibility</p:attrName>
                                        </p:attrNameLst>
                                      </p:cBhvr>
                                      <p:to>
                                        <p:strVal val="visible"/>
                                      </p:to>
                                    </p:set>
                                    <p:animEffect transition="in" filter="slide(fromBottom)">
                                      <p:cBhvr>
                                        <p:cTn id="7" dur="500"/>
                                        <p:tgtEl>
                                          <p:spTgt spid="71683">
                                            <p:txEl>
                                              <p:pRg st="1" end="1"/>
                                            </p:txEl>
                                          </p:spTgt>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1683">
                                            <p:txEl>
                                              <p:pRg st="2" end="2"/>
                                            </p:txEl>
                                          </p:spTgt>
                                        </p:tgtEl>
                                        <p:attrNameLst>
                                          <p:attrName>style.visibility</p:attrName>
                                        </p:attrNameLst>
                                      </p:cBhvr>
                                      <p:to>
                                        <p:strVal val="visible"/>
                                      </p:to>
                                    </p:set>
                                    <p:animEffect transition="in" filter="slide(fromBottom)">
                                      <p:cBhvr>
                                        <p:cTn id="11" dur="500"/>
                                        <p:tgtEl>
                                          <p:spTgt spid="71683">
                                            <p:txEl>
                                              <p:pRg st="2" end="2"/>
                                            </p:txEl>
                                          </p:spTgt>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71683">
                                            <p:txEl>
                                              <p:pRg st="3" end="3"/>
                                            </p:txEl>
                                          </p:spTgt>
                                        </p:tgtEl>
                                        <p:attrNameLst>
                                          <p:attrName>style.visibility</p:attrName>
                                        </p:attrNameLst>
                                      </p:cBhvr>
                                      <p:to>
                                        <p:strVal val="visible"/>
                                      </p:to>
                                    </p:set>
                                    <p:animEffect transition="in" filter="slide(fromBottom)">
                                      <p:cBhvr>
                                        <p:cTn id="15" dur="500"/>
                                        <p:tgtEl>
                                          <p:spTgt spid="71683">
                                            <p:txEl>
                                              <p:pRg st="3" end="3"/>
                                            </p:txEl>
                                          </p:spTgt>
                                        </p:tgtEl>
                                      </p:cBhvr>
                                    </p:animEffect>
                                  </p:childTnLst>
                                </p:cTn>
                              </p:par>
                            </p:childTnLst>
                          </p:cTn>
                        </p:par>
                        <p:par>
                          <p:cTn id="16" fill="hold">
                            <p:stCondLst>
                              <p:cond delay="1500"/>
                            </p:stCondLst>
                            <p:childTnLst>
                              <p:par>
                                <p:cTn id="17" presetID="12" presetClass="entr" presetSubtype="4" fill="hold" nodeType="afterEffect">
                                  <p:stCondLst>
                                    <p:cond delay="0"/>
                                  </p:stCondLst>
                                  <p:childTnLst>
                                    <p:set>
                                      <p:cBhvr>
                                        <p:cTn id="18" dur="1" fill="hold">
                                          <p:stCondLst>
                                            <p:cond delay="0"/>
                                          </p:stCondLst>
                                        </p:cTn>
                                        <p:tgtEl>
                                          <p:spTgt spid="71683">
                                            <p:txEl>
                                              <p:pRg st="4" end="4"/>
                                            </p:txEl>
                                          </p:spTgt>
                                        </p:tgtEl>
                                        <p:attrNameLst>
                                          <p:attrName>style.visibility</p:attrName>
                                        </p:attrNameLst>
                                      </p:cBhvr>
                                      <p:to>
                                        <p:strVal val="visible"/>
                                      </p:to>
                                    </p:set>
                                    <p:animEffect transition="in" filter="slide(fromBottom)">
                                      <p:cBhvr>
                                        <p:cTn id="19" dur="500"/>
                                        <p:tgtEl>
                                          <p:spTgt spid="716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ChangeArrowheads="1"/>
          </p:cNvSpPr>
          <p:nvPr>
            <p:ph type="body" idx="1"/>
          </p:nvPr>
        </p:nvSpPr>
        <p:spPr>
          <a:xfrm>
            <a:off x="4267200" y="2133600"/>
            <a:ext cx="4648200" cy="4572000"/>
          </a:xfrm>
        </p:spPr>
        <p:txBody>
          <a:bodyPr/>
          <a:lstStyle/>
          <a:p>
            <a:r>
              <a:rPr lang="en-US" sz="2800"/>
              <a:t>TROPOSPHERE</a:t>
            </a:r>
          </a:p>
          <a:p>
            <a:pPr lvl="1"/>
            <a:r>
              <a:rPr lang="en-US" sz="2400"/>
              <a:t>Begins at the Earth's surface and extends to Tropopause</a:t>
            </a:r>
          </a:p>
          <a:p>
            <a:pPr lvl="2"/>
            <a:r>
              <a:rPr lang="en-US" sz="2000"/>
              <a:t>Transition boundary between the troposphere and the layer above</a:t>
            </a:r>
          </a:p>
          <a:p>
            <a:pPr lvl="2"/>
            <a:r>
              <a:rPr lang="en-US" sz="2000"/>
              <a:t>Avg. elevation of TROPOPAUSE is 11km</a:t>
            </a:r>
          </a:p>
          <a:p>
            <a:pPr lvl="3"/>
            <a:r>
              <a:rPr lang="en-US" sz="1800"/>
              <a:t>is higher over the equator than over the poles.</a:t>
            </a:r>
          </a:p>
        </p:txBody>
      </p:sp>
      <p:pic>
        <p:nvPicPr>
          <p:cNvPr id="73732" name="Picture 4" descr="Average temperature profile for the lower layers of the atmosphere."/>
          <p:cNvPicPr>
            <a:picLocks noChangeAspect="1" noChangeArrowheads="1"/>
          </p:cNvPicPr>
          <p:nvPr/>
        </p:nvPicPr>
        <p:blipFill>
          <a:blip r:embed="rId3" cstate="print"/>
          <a:srcRect/>
          <a:stretch>
            <a:fillRect/>
          </a:stretch>
        </p:blipFill>
        <p:spPr bwMode="auto">
          <a:xfrm>
            <a:off x="76200" y="76200"/>
            <a:ext cx="4038600" cy="6629400"/>
          </a:xfrm>
          <a:prstGeom prst="rect">
            <a:avLst/>
          </a:prstGeom>
          <a:noFill/>
        </p:spPr>
      </p:pic>
      <p:sp>
        <p:nvSpPr>
          <p:cNvPr id="73734" name="Rectangle 6"/>
          <p:cNvSpPr>
            <a:spLocks noGrp="1" noChangeArrowheads="1"/>
          </p:cNvSpPr>
          <p:nvPr>
            <p:ph type="title"/>
          </p:nvPr>
        </p:nvSpPr>
        <p:spPr>
          <a:xfrm>
            <a:off x="4343400" y="914400"/>
            <a:ext cx="3810000" cy="884238"/>
          </a:xfrm>
          <a:noFill/>
          <a:ln/>
        </p:spPr>
        <p:txBody>
          <a:bodyPr/>
          <a:lstStyle/>
          <a:p>
            <a:r>
              <a:rPr lang="en-US"/>
              <a:t>Atmospheric</a:t>
            </a:r>
            <a:br>
              <a:rPr lang="en-US"/>
            </a:br>
            <a:r>
              <a:rPr lang="en-US"/>
              <a:t>Composition</a:t>
            </a:r>
          </a:p>
        </p:txBody>
      </p:sp>
      <p:sp>
        <p:nvSpPr>
          <p:cNvPr id="73735" name="Rectangle 7"/>
          <p:cNvSpPr>
            <a:spLocks noChangeArrowheads="1"/>
          </p:cNvSpPr>
          <p:nvPr/>
        </p:nvSpPr>
        <p:spPr bwMode="auto">
          <a:xfrm>
            <a:off x="76200" y="76200"/>
            <a:ext cx="4038600" cy="5692775"/>
          </a:xfrm>
          <a:prstGeom prst="rect">
            <a:avLst/>
          </a:prstGeom>
          <a:solidFill>
            <a:srgbClr val="808080">
              <a:alpha val="70000"/>
            </a:srgbClr>
          </a:solidFill>
          <a:ln w="9525">
            <a:noFill/>
            <a:miter lim="800000"/>
            <a:headEnd/>
            <a:tailEnd/>
          </a:ln>
          <a:effectLst/>
        </p:spPr>
        <p:txBody>
          <a:bodyPr wrap="none" anchor="ctr"/>
          <a:lstStyle/>
          <a:p>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3731">
                                            <p:txEl>
                                              <p:pRg st="1" end="1"/>
                                            </p:txEl>
                                          </p:spTgt>
                                        </p:tgtEl>
                                        <p:attrNameLst>
                                          <p:attrName>style.visibility</p:attrName>
                                        </p:attrNameLst>
                                      </p:cBhvr>
                                      <p:to>
                                        <p:strVal val="visible"/>
                                      </p:to>
                                    </p:set>
                                    <p:animEffect transition="in" filter="slide(fromBottom)">
                                      <p:cBhvr>
                                        <p:cTn id="7" dur="500"/>
                                        <p:tgtEl>
                                          <p:spTgt spid="73731">
                                            <p:txEl>
                                              <p:pRg st="1" end="1"/>
                                            </p:txEl>
                                          </p:spTgt>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3731">
                                            <p:txEl>
                                              <p:pRg st="2" end="2"/>
                                            </p:txEl>
                                          </p:spTgt>
                                        </p:tgtEl>
                                        <p:attrNameLst>
                                          <p:attrName>style.visibility</p:attrName>
                                        </p:attrNameLst>
                                      </p:cBhvr>
                                      <p:to>
                                        <p:strVal val="visible"/>
                                      </p:to>
                                    </p:set>
                                    <p:animEffect transition="in" filter="slide(fromBottom)">
                                      <p:cBhvr>
                                        <p:cTn id="11" dur="500"/>
                                        <p:tgtEl>
                                          <p:spTgt spid="73731">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73731">
                                            <p:txEl>
                                              <p:pRg st="3" end="3"/>
                                            </p:txEl>
                                          </p:spTgt>
                                        </p:tgtEl>
                                        <p:attrNameLst>
                                          <p:attrName>style.visibility</p:attrName>
                                        </p:attrNameLst>
                                      </p:cBhvr>
                                      <p:to>
                                        <p:strVal val="visible"/>
                                      </p:to>
                                    </p:set>
                                    <p:animEffect transition="in" filter="slide(fromBottom)">
                                      <p:cBhvr>
                                        <p:cTn id="16" dur="500"/>
                                        <p:tgtEl>
                                          <p:spTgt spid="73731">
                                            <p:txEl>
                                              <p:pRg st="3" end="3"/>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73731">
                                            <p:txEl>
                                              <p:pRg st="4" end="4"/>
                                            </p:txEl>
                                          </p:spTgt>
                                        </p:tgtEl>
                                        <p:attrNameLst>
                                          <p:attrName>style.visibility</p:attrName>
                                        </p:attrNameLst>
                                      </p:cBhvr>
                                      <p:to>
                                        <p:strVal val="visible"/>
                                      </p:to>
                                    </p:set>
                                    <p:animEffect transition="in" filter="slide(fromBottom)">
                                      <p:cBhvr>
                                        <p:cTn id="19" dur="500"/>
                                        <p:tgtEl>
                                          <p:spTgt spid="737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body" idx="1"/>
          </p:nvPr>
        </p:nvSpPr>
        <p:spPr>
          <a:xfrm>
            <a:off x="4267200" y="2133600"/>
            <a:ext cx="4648200" cy="4572000"/>
          </a:xfrm>
        </p:spPr>
        <p:txBody>
          <a:bodyPr/>
          <a:lstStyle/>
          <a:p>
            <a:pPr>
              <a:lnSpc>
                <a:spcPct val="90000"/>
              </a:lnSpc>
            </a:pPr>
            <a:r>
              <a:rPr lang="en-US" sz="2800"/>
              <a:t>TROPOSPHERE (Cont.)</a:t>
            </a:r>
          </a:p>
          <a:p>
            <a:pPr lvl="1">
              <a:lnSpc>
                <a:spcPct val="90000"/>
              </a:lnSpc>
            </a:pPr>
            <a:r>
              <a:rPr lang="en-US" sz="2400"/>
              <a:t>Temperature DECREASES with increasing elevation </a:t>
            </a:r>
          </a:p>
          <a:p>
            <a:pPr lvl="2">
              <a:lnSpc>
                <a:spcPct val="90000"/>
              </a:lnSpc>
            </a:pPr>
            <a:r>
              <a:rPr lang="en-US" sz="2000"/>
              <a:t>62°F (17°C) to -60°F (-51°C)</a:t>
            </a:r>
          </a:p>
          <a:p>
            <a:pPr lvl="2">
              <a:lnSpc>
                <a:spcPct val="90000"/>
              </a:lnSpc>
            </a:pPr>
            <a:r>
              <a:rPr lang="en-US" sz="2000"/>
              <a:t>Reason: air is heated by energy from surface…</a:t>
            </a:r>
          </a:p>
          <a:p>
            <a:pPr lvl="1">
              <a:lnSpc>
                <a:spcPct val="90000"/>
              </a:lnSpc>
            </a:pPr>
            <a:r>
              <a:rPr lang="en-US" sz="2400"/>
              <a:t>Almost all weather occurs in this region.</a:t>
            </a:r>
          </a:p>
          <a:p>
            <a:pPr lvl="1">
              <a:lnSpc>
                <a:spcPct val="90000"/>
              </a:lnSpc>
            </a:pPr>
            <a:r>
              <a:rPr lang="en-US" sz="2400"/>
              <a:t>Troposphere and the Tropopause are collectively known as the lower atmosphere.</a:t>
            </a:r>
          </a:p>
        </p:txBody>
      </p:sp>
      <p:pic>
        <p:nvPicPr>
          <p:cNvPr id="119811" name="Picture 3" descr="Average temperature profile for the lower layers of the atmosphere."/>
          <p:cNvPicPr>
            <a:picLocks noChangeAspect="1" noChangeArrowheads="1"/>
          </p:cNvPicPr>
          <p:nvPr/>
        </p:nvPicPr>
        <p:blipFill>
          <a:blip r:embed="rId3" cstate="print"/>
          <a:srcRect/>
          <a:stretch>
            <a:fillRect/>
          </a:stretch>
        </p:blipFill>
        <p:spPr bwMode="auto">
          <a:xfrm>
            <a:off x="76200" y="76200"/>
            <a:ext cx="4038600" cy="6629400"/>
          </a:xfrm>
          <a:prstGeom prst="rect">
            <a:avLst/>
          </a:prstGeom>
          <a:noFill/>
        </p:spPr>
      </p:pic>
      <p:sp>
        <p:nvSpPr>
          <p:cNvPr id="119812" name="Rectangle 4"/>
          <p:cNvSpPr>
            <a:spLocks noGrp="1" noChangeArrowheads="1"/>
          </p:cNvSpPr>
          <p:nvPr>
            <p:ph type="title"/>
          </p:nvPr>
        </p:nvSpPr>
        <p:spPr>
          <a:xfrm>
            <a:off x="4343400" y="914400"/>
            <a:ext cx="3810000" cy="884238"/>
          </a:xfrm>
          <a:noFill/>
          <a:ln/>
        </p:spPr>
        <p:txBody>
          <a:bodyPr/>
          <a:lstStyle/>
          <a:p>
            <a:r>
              <a:rPr lang="en-US"/>
              <a:t>Atmospheric</a:t>
            </a:r>
            <a:br>
              <a:rPr lang="en-US"/>
            </a:br>
            <a:r>
              <a:rPr lang="en-US"/>
              <a:t>Composition</a:t>
            </a:r>
          </a:p>
        </p:txBody>
      </p:sp>
      <p:sp>
        <p:nvSpPr>
          <p:cNvPr id="119813" name="Rectangle 5"/>
          <p:cNvSpPr>
            <a:spLocks noChangeArrowheads="1"/>
          </p:cNvSpPr>
          <p:nvPr/>
        </p:nvSpPr>
        <p:spPr bwMode="auto">
          <a:xfrm>
            <a:off x="76200" y="76200"/>
            <a:ext cx="4038600" cy="5692775"/>
          </a:xfrm>
          <a:prstGeom prst="rect">
            <a:avLst/>
          </a:prstGeom>
          <a:solidFill>
            <a:srgbClr val="808080">
              <a:alpha val="70000"/>
            </a:srgbClr>
          </a:solidFill>
          <a:ln w="9525">
            <a:noFill/>
            <a:miter lim="800000"/>
            <a:headEnd/>
            <a:tailEnd/>
          </a:ln>
          <a:effectLst/>
        </p:spPr>
        <p:txBody>
          <a:bodyPr wrap="none" anchor="ctr"/>
          <a:lstStyle/>
          <a:p>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19810">
                                            <p:txEl>
                                              <p:pRg st="1" end="1"/>
                                            </p:txEl>
                                          </p:spTgt>
                                        </p:tgtEl>
                                        <p:attrNameLst>
                                          <p:attrName>style.visibility</p:attrName>
                                        </p:attrNameLst>
                                      </p:cBhvr>
                                      <p:to>
                                        <p:strVal val="visible"/>
                                      </p:to>
                                    </p:set>
                                    <p:animEffect transition="in" filter="slide(fromBottom)">
                                      <p:cBhvr>
                                        <p:cTn id="7" dur="500"/>
                                        <p:tgtEl>
                                          <p:spTgt spid="119810">
                                            <p:txEl>
                                              <p:pRg st="1" end="1"/>
                                            </p:txEl>
                                          </p:spTgt>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19810">
                                            <p:txEl>
                                              <p:pRg st="2" end="2"/>
                                            </p:txEl>
                                          </p:spTgt>
                                        </p:tgtEl>
                                        <p:attrNameLst>
                                          <p:attrName>style.visibility</p:attrName>
                                        </p:attrNameLst>
                                      </p:cBhvr>
                                      <p:to>
                                        <p:strVal val="visible"/>
                                      </p:to>
                                    </p:set>
                                    <p:animEffect transition="in" filter="slide(fromBottom)">
                                      <p:cBhvr>
                                        <p:cTn id="11" dur="500"/>
                                        <p:tgtEl>
                                          <p:spTgt spid="119810">
                                            <p:txEl>
                                              <p:pRg st="2" end="2"/>
                                            </p:txEl>
                                          </p:spTgt>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119810">
                                            <p:txEl>
                                              <p:pRg st="3" end="3"/>
                                            </p:txEl>
                                          </p:spTgt>
                                        </p:tgtEl>
                                        <p:attrNameLst>
                                          <p:attrName>style.visibility</p:attrName>
                                        </p:attrNameLst>
                                      </p:cBhvr>
                                      <p:to>
                                        <p:strVal val="visible"/>
                                      </p:to>
                                    </p:set>
                                    <p:animEffect transition="in" filter="slide(fromBottom)">
                                      <p:cBhvr>
                                        <p:cTn id="15" dur="500"/>
                                        <p:tgtEl>
                                          <p:spTgt spid="119810">
                                            <p:txEl>
                                              <p:pRg st="3" end="3"/>
                                            </p:txEl>
                                          </p:spTgt>
                                        </p:tgtEl>
                                      </p:cBhvr>
                                    </p:animEffect>
                                  </p:childTnLst>
                                </p:cTn>
                              </p:par>
                            </p:childTnLst>
                          </p:cTn>
                        </p:par>
                        <p:par>
                          <p:cTn id="16" fill="hold">
                            <p:stCondLst>
                              <p:cond delay="1500"/>
                            </p:stCondLst>
                            <p:childTnLst>
                              <p:par>
                                <p:cTn id="17" presetID="12" presetClass="entr" presetSubtype="4" fill="hold" nodeType="afterEffect">
                                  <p:stCondLst>
                                    <p:cond delay="0"/>
                                  </p:stCondLst>
                                  <p:childTnLst>
                                    <p:set>
                                      <p:cBhvr>
                                        <p:cTn id="18" dur="1" fill="hold">
                                          <p:stCondLst>
                                            <p:cond delay="0"/>
                                          </p:stCondLst>
                                        </p:cTn>
                                        <p:tgtEl>
                                          <p:spTgt spid="119810">
                                            <p:txEl>
                                              <p:pRg st="4" end="4"/>
                                            </p:txEl>
                                          </p:spTgt>
                                        </p:tgtEl>
                                        <p:attrNameLst>
                                          <p:attrName>style.visibility</p:attrName>
                                        </p:attrNameLst>
                                      </p:cBhvr>
                                      <p:to>
                                        <p:strVal val="visible"/>
                                      </p:to>
                                    </p:set>
                                    <p:animEffect transition="in" filter="slide(fromBottom)">
                                      <p:cBhvr>
                                        <p:cTn id="19" dur="500"/>
                                        <p:tgtEl>
                                          <p:spTgt spid="119810">
                                            <p:txEl>
                                              <p:pRg st="4" end="4"/>
                                            </p:txEl>
                                          </p:spTgt>
                                        </p:tgtEl>
                                      </p:cBhvr>
                                    </p:animEffect>
                                  </p:childTnLst>
                                </p:cTn>
                              </p:par>
                            </p:childTnLst>
                          </p:cTn>
                        </p:par>
                        <p:par>
                          <p:cTn id="20" fill="hold">
                            <p:stCondLst>
                              <p:cond delay="2000"/>
                            </p:stCondLst>
                            <p:childTnLst>
                              <p:par>
                                <p:cTn id="21" presetID="12" presetClass="entr" presetSubtype="4" fill="hold" nodeType="afterEffect">
                                  <p:stCondLst>
                                    <p:cond delay="0"/>
                                  </p:stCondLst>
                                  <p:childTnLst>
                                    <p:set>
                                      <p:cBhvr>
                                        <p:cTn id="22" dur="1" fill="hold">
                                          <p:stCondLst>
                                            <p:cond delay="0"/>
                                          </p:stCondLst>
                                        </p:cTn>
                                        <p:tgtEl>
                                          <p:spTgt spid="119810">
                                            <p:txEl>
                                              <p:pRg st="5" end="5"/>
                                            </p:txEl>
                                          </p:spTgt>
                                        </p:tgtEl>
                                        <p:attrNameLst>
                                          <p:attrName>style.visibility</p:attrName>
                                        </p:attrNameLst>
                                      </p:cBhvr>
                                      <p:to>
                                        <p:strVal val="visible"/>
                                      </p:to>
                                    </p:set>
                                    <p:animEffect transition="in" filter="slide(fromBottom)">
                                      <p:cBhvr>
                                        <p:cTn id="23" dur="500"/>
                                        <p:tgtEl>
                                          <p:spTgt spid="1198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type="body" idx="1"/>
          </p:nvPr>
        </p:nvSpPr>
        <p:spPr>
          <a:xfrm>
            <a:off x="4191000" y="2133600"/>
            <a:ext cx="4800600" cy="4572000"/>
          </a:xfrm>
        </p:spPr>
        <p:txBody>
          <a:bodyPr/>
          <a:lstStyle/>
          <a:p>
            <a:r>
              <a:rPr lang="en-US" sz="2800"/>
              <a:t>STRATOSPHERE</a:t>
            </a:r>
          </a:p>
          <a:p>
            <a:pPr lvl="1"/>
            <a:r>
              <a:rPr lang="en-US" sz="2400"/>
              <a:t>Extends from the Tropopause up to 31 miles above the Earth's surface. </a:t>
            </a:r>
          </a:p>
          <a:p>
            <a:pPr lvl="2"/>
            <a:r>
              <a:rPr lang="en-US" sz="2000"/>
              <a:t>This layer holds 19 percent of the atmosphere's gases but very little water vapor.</a:t>
            </a:r>
          </a:p>
          <a:p>
            <a:pPr lvl="1"/>
            <a:r>
              <a:rPr lang="en-US" sz="2400"/>
              <a:t>Stratopause</a:t>
            </a:r>
          </a:p>
          <a:p>
            <a:pPr lvl="2"/>
            <a:r>
              <a:rPr lang="en-US" sz="2000"/>
              <a:t>Transitional boundary which separates the stratosphere from the mesosphere</a:t>
            </a:r>
          </a:p>
          <a:p>
            <a:pPr lvl="2"/>
            <a:r>
              <a:rPr lang="en-US" sz="2000"/>
              <a:t>Avg. elevation of 50km</a:t>
            </a:r>
          </a:p>
        </p:txBody>
      </p:sp>
      <p:pic>
        <p:nvPicPr>
          <p:cNvPr id="72709" name="Picture 5" descr="Average temperature profile for the lower layers of the atmosphere."/>
          <p:cNvPicPr>
            <a:picLocks noChangeAspect="1" noChangeArrowheads="1"/>
          </p:cNvPicPr>
          <p:nvPr/>
        </p:nvPicPr>
        <p:blipFill>
          <a:blip r:embed="rId3" cstate="print"/>
          <a:srcRect/>
          <a:stretch>
            <a:fillRect/>
          </a:stretch>
        </p:blipFill>
        <p:spPr bwMode="auto">
          <a:xfrm>
            <a:off x="76200" y="76200"/>
            <a:ext cx="4038600" cy="6629400"/>
          </a:xfrm>
          <a:prstGeom prst="rect">
            <a:avLst/>
          </a:prstGeom>
          <a:noFill/>
        </p:spPr>
      </p:pic>
      <p:sp>
        <p:nvSpPr>
          <p:cNvPr id="72710" name="Rectangle 6"/>
          <p:cNvSpPr>
            <a:spLocks noGrp="1" noChangeArrowheads="1"/>
          </p:cNvSpPr>
          <p:nvPr>
            <p:ph type="title"/>
          </p:nvPr>
        </p:nvSpPr>
        <p:spPr>
          <a:xfrm>
            <a:off x="4343400" y="914400"/>
            <a:ext cx="3810000" cy="884238"/>
          </a:xfrm>
          <a:noFill/>
          <a:ln/>
        </p:spPr>
        <p:txBody>
          <a:bodyPr/>
          <a:lstStyle/>
          <a:p>
            <a:r>
              <a:rPr lang="en-US"/>
              <a:t>Atmospheric</a:t>
            </a:r>
            <a:br>
              <a:rPr lang="en-US"/>
            </a:br>
            <a:r>
              <a:rPr lang="en-US"/>
              <a:t>Composition</a:t>
            </a:r>
          </a:p>
        </p:txBody>
      </p:sp>
      <p:sp>
        <p:nvSpPr>
          <p:cNvPr id="72711" name="Rectangle 7"/>
          <p:cNvSpPr>
            <a:spLocks noChangeArrowheads="1"/>
          </p:cNvSpPr>
          <p:nvPr/>
        </p:nvSpPr>
        <p:spPr bwMode="auto">
          <a:xfrm>
            <a:off x="76200" y="76200"/>
            <a:ext cx="4038600" cy="4054475"/>
          </a:xfrm>
          <a:prstGeom prst="rect">
            <a:avLst/>
          </a:prstGeom>
          <a:solidFill>
            <a:srgbClr val="808080">
              <a:alpha val="70000"/>
            </a:srgbClr>
          </a:solidFill>
          <a:ln w="9525">
            <a:noFill/>
            <a:miter lim="800000"/>
            <a:headEnd/>
            <a:tailEnd/>
          </a:ln>
          <a:effectLst/>
        </p:spPr>
        <p:txBody>
          <a:bodyPr wrap="none" anchor="ctr"/>
          <a:lstStyle/>
          <a:p>
            <a:endParaRPr lang="en-US"/>
          </a:p>
        </p:txBody>
      </p:sp>
      <p:sp>
        <p:nvSpPr>
          <p:cNvPr id="72712" name="Rectangle 8"/>
          <p:cNvSpPr>
            <a:spLocks noChangeArrowheads="1"/>
          </p:cNvSpPr>
          <p:nvPr/>
        </p:nvSpPr>
        <p:spPr bwMode="auto">
          <a:xfrm>
            <a:off x="71438" y="5873750"/>
            <a:ext cx="4049712" cy="831850"/>
          </a:xfrm>
          <a:prstGeom prst="rect">
            <a:avLst/>
          </a:prstGeom>
          <a:solidFill>
            <a:srgbClr val="808080">
              <a:alpha val="70000"/>
            </a:srgbClr>
          </a:solidFill>
          <a:ln w="9525">
            <a:noFill/>
            <a:miter lim="800000"/>
            <a:headEnd/>
            <a:tailEnd/>
          </a:ln>
          <a:effectLst/>
        </p:spPr>
        <p:txBody>
          <a:bodyPr wrap="none" anchor="ctr"/>
          <a:lstStyle/>
          <a:p>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2707">
                                            <p:txEl>
                                              <p:pRg st="1" end="1"/>
                                            </p:txEl>
                                          </p:spTgt>
                                        </p:tgtEl>
                                        <p:attrNameLst>
                                          <p:attrName>style.visibility</p:attrName>
                                        </p:attrNameLst>
                                      </p:cBhvr>
                                      <p:to>
                                        <p:strVal val="visible"/>
                                      </p:to>
                                    </p:set>
                                    <p:animEffect transition="in" filter="slide(fromBottom)">
                                      <p:cBhvr>
                                        <p:cTn id="7" dur="500"/>
                                        <p:tgtEl>
                                          <p:spTgt spid="72707">
                                            <p:txEl>
                                              <p:pRg st="1" end="1"/>
                                            </p:txEl>
                                          </p:spTgt>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2707">
                                            <p:txEl>
                                              <p:pRg st="2" end="2"/>
                                            </p:txEl>
                                          </p:spTgt>
                                        </p:tgtEl>
                                        <p:attrNameLst>
                                          <p:attrName>style.visibility</p:attrName>
                                        </p:attrNameLst>
                                      </p:cBhvr>
                                      <p:to>
                                        <p:strVal val="visible"/>
                                      </p:to>
                                    </p:set>
                                    <p:animEffect transition="in" filter="slide(fromBottom)">
                                      <p:cBhvr>
                                        <p:cTn id="11" dur="500"/>
                                        <p:tgtEl>
                                          <p:spTgt spid="72707">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72707">
                                            <p:txEl>
                                              <p:pRg st="3" end="3"/>
                                            </p:txEl>
                                          </p:spTgt>
                                        </p:tgtEl>
                                        <p:attrNameLst>
                                          <p:attrName>style.visibility</p:attrName>
                                        </p:attrNameLst>
                                      </p:cBhvr>
                                      <p:to>
                                        <p:strVal val="visible"/>
                                      </p:to>
                                    </p:set>
                                    <p:animEffect transition="in" filter="slide(fromBottom)">
                                      <p:cBhvr>
                                        <p:cTn id="16" dur="500"/>
                                        <p:tgtEl>
                                          <p:spTgt spid="72707">
                                            <p:txEl>
                                              <p:pRg st="3" end="3"/>
                                            </p:txEl>
                                          </p:spTgt>
                                        </p:tgtEl>
                                      </p:cBhvr>
                                    </p:animEffect>
                                  </p:childTnLst>
                                </p:cTn>
                              </p:par>
                            </p:childTnLst>
                          </p:cTn>
                        </p:par>
                        <p:par>
                          <p:cTn id="17" fill="hold">
                            <p:stCondLst>
                              <p:cond delay="500"/>
                            </p:stCondLst>
                            <p:childTnLst>
                              <p:par>
                                <p:cTn id="18" presetID="12" presetClass="entr" presetSubtype="4" fill="hold" nodeType="afterEffect">
                                  <p:stCondLst>
                                    <p:cond delay="0"/>
                                  </p:stCondLst>
                                  <p:childTnLst>
                                    <p:set>
                                      <p:cBhvr>
                                        <p:cTn id="19" dur="1" fill="hold">
                                          <p:stCondLst>
                                            <p:cond delay="0"/>
                                          </p:stCondLst>
                                        </p:cTn>
                                        <p:tgtEl>
                                          <p:spTgt spid="72707">
                                            <p:txEl>
                                              <p:pRg st="4" end="4"/>
                                            </p:txEl>
                                          </p:spTgt>
                                        </p:tgtEl>
                                        <p:attrNameLst>
                                          <p:attrName>style.visibility</p:attrName>
                                        </p:attrNameLst>
                                      </p:cBhvr>
                                      <p:to>
                                        <p:strVal val="visible"/>
                                      </p:to>
                                    </p:set>
                                    <p:animEffect transition="in" filter="slide(fromBottom)">
                                      <p:cBhvr>
                                        <p:cTn id="20" dur="500"/>
                                        <p:tgtEl>
                                          <p:spTgt spid="72707">
                                            <p:txEl>
                                              <p:pRg st="4" end="4"/>
                                            </p:txEl>
                                          </p:spTgt>
                                        </p:tgtEl>
                                      </p:cBhvr>
                                    </p:animEffect>
                                  </p:childTnLst>
                                </p:cTn>
                              </p:par>
                            </p:childTnLst>
                          </p:cTn>
                        </p:par>
                        <p:par>
                          <p:cTn id="21" fill="hold">
                            <p:stCondLst>
                              <p:cond delay="1000"/>
                            </p:stCondLst>
                            <p:childTnLst>
                              <p:par>
                                <p:cTn id="22" presetID="12" presetClass="entr" presetSubtype="4" fill="hold" nodeType="afterEffect">
                                  <p:stCondLst>
                                    <p:cond delay="0"/>
                                  </p:stCondLst>
                                  <p:childTnLst>
                                    <p:set>
                                      <p:cBhvr>
                                        <p:cTn id="23" dur="1" fill="hold">
                                          <p:stCondLst>
                                            <p:cond delay="0"/>
                                          </p:stCondLst>
                                        </p:cTn>
                                        <p:tgtEl>
                                          <p:spTgt spid="72707">
                                            <p:txEl>
                                              <p:pRg st="5" end="5"/>
                                            </p:txEl>
                                          </p:spTgt>
                                        </p:tgtEl>
                                        <p:attrNameLst>
                                          <p:attrName>style.visibility</p:attrName>
                                        </p:attrNameLst>
                                      </p:cBhvr>
                                      <p:to>
                                        <p:strVal val="visible"/>
                                      </p:to>
                                    </p:set>
                                    <p:animEffect transition="in" filter="slide(fromBottom)">
                                      <p:cBhvr>
                                        <p:cTn id="24" dur="500"/>
                                        <p:tgtEl>
                                          <p:spTgt spid="727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body" idx="1"/>
          </p:nvPr>
        </p:nvSpPr>
        <p:spPr>
          <a:xfrm>
            <a:off x="4191000" y="2133600"/>
            <a:ext cx="4800600" cy="4572000"/>
          </a:xfrm>
        </p:spPr>
        <p:txBody>
          <a:bodyPr/>
          <a:lstStyle/>
          <a:p>
            <a:pPr>
              <a:lnSpc>
                <a:spcPct val="90000"/>
              </a:lnSpc>
            </a:pPr>
            <a:r>
              <a:rPr lang="en-US" sz="2800"/>
              <a:t>STRATOSPHERE (Cont.)</a:t>
            </a:r>
          </a:p>
          <a:p>
            <a:pPr lvl="1">
              <a:lnSpc>
                <a:spcPct val="90000"/>
              </a:lnSpc>
            </a:pPr>
            <a:r>
              <a:rPr lang="en-US" sz="2400"/>
              <a:t>Temp INCREASES with increasing elevation</a:t>
            </a:r>
          </a:p>
          <a:p>
            <a:pPr lvl="2">
              <a:lnSpc>
                <a:spcPct val="90000"/>
              </a:lnSpc>
            </a:pPr>
            <a:r>
              <a:rPr lang="en-US" sz="2000"/>
              <a:t>From approx. -76°F (-60°C) to approx. 5°F (-15°C) at Stratopause</a:t>
            </a:r>
          </a:p>
          <a:p>
            <a:pPr lvl="2">
              <a:lnSpc>
                <a:spcPct val="90000"/>
              </a:lnSpc>
            </a:pPr>
            <a:r>
              <a:rPr lang="en-US" sz="2000"/>
              <a:t>‘Not normal’ -- called an INVERSION </a:t>
            </a:r>
          </a:p>
          <a:p>
            <a:pPr lvl="3">
              <a:lnSpc>
                <a:spcPct val="90000"/>
              </a:lnSpc>
            </a:pPr>
            <a:r>
              <a:rPr lang="en-US" sz="1800"/>
              <a:t>temp decrease is upside down</a:t>
            </a:r>
          </a:p>
          <a:p>
            <a:pPr lvl="2">
              <a:lnSpc>
                <a:spcPct val="90000"/>
              </a:lnSpc>
            </a:pPr>
            <a:r>
              <a:rPr lang="en-US" sz="2000"/>
              <a:t>Reason: ozone is present </a:t>
            </a:r>
          </a:p>
          <a:p>
            <a:pPr lvl="3">
              <a:lnSpc>
                <a:spcPct val="90000"/>
              </a:lnSpc>
            </a:pPr>
            <a:r>
              <a:rPr lang="en-US" sz="1800"/>
              <a:t>it absorbs ultra violet solar energy from the sun, &amp; thus heats up stratosphere. </a:t>
            </a:r>
          </a:p>
        </p:txBody>
      </p:sp>
      <p:pic>
        <p:nvPicPr>
          <p:cNvPr id="120835" name="Picture 3" descr="Average temperature profile for the lower layers of the atmosphere."/>
          <p:cNvPicPr>
            <a:picLocks noChangeAspect="1" noChangeArrowheads="1"/>
          </p:cNvPicPr>
          <p:nvPr/>
        </p:nvPicPr>
        <p:blipFill>
          <a:blip r:embed="rId3" cstate="print"/>
          <a:srcRect/>
          <a:stretch>
            <a:fillRect/>
          </a:stretch>
        </p:blipFill>
        <p:spPr bwMode="auto">
          <a:xfrm>
            <a:off x="76200" y="76200"/>
            <a:ext cx="4038600" cy="6629400"/>
          </a:xfrm>
          <a:prstGeom prst="rect">
            <a:avLst/>
          </a:prstGeom>
          <a:noFill/>
        </p:spPr>
      </p:pic>
      <p:sp>
        <p:nvSpPr>
          <p:cNvPr id="120836" name="Rectangle 4"/>
          <p:cNvSpPr>
            <a:spLocks noGrp="1" noChangeArrowheads="1"/>
          </p:cNvSpPr>
          <p:nvPr>
            <p:ph type="title"/>
          </p:nvPr>
        </p:nvSpPr>
        <p:spPr>
          <a:xfrm>
            <a:off x="4343400" y="914400"/>
            <a:ext cx="3810000" cy="884238"/>
          </a:xfrm>
          <a:noFill/>
          <a:ln/>
        </p:spPr>
        <p:txBody>
          <a:bodyPr/>
          <a:lstStyle/>
          <a:p>
            <a:r>
              <a:rPr lang="en-US"/>
              <a:t>Atmospheric</a:t>
            </a:r>
            <a:br>
              <a:rPr lang="en-US"/>
            </a:br>
            <a:r>
              <a:rPr lang="en-US"/>
              <a:t>Composition</a:t>
            </a:r>
          </a:p>
        </p:txBody>
      </p:sp>
      <p:sp>
        <p:nvSpPr>
          <p:cNvPr id="120837" name="Rectangle 5"/>
          <p:cNvSpPr>
            <a:spLocks noChangeArrowheads="1"/>
          </p:cNvSpPr>
          <p:nvPr/>
        </p:nvSpPr>
        <p:spPr bwMode="auto">
          <a:xfrm>
            <a:off x="76200" y="76200"/>
            <a:ext cx="4038600" cy="4054475"/>
          </a:xfrm>
          <a:prstGeom prst="rect">
            <a:avLst/>
          </a:prstGeom>
          <a:solidFill>
            <a:srgbClr val="808080">
              <a:alpha val="70000"/>
            </a:srgbClr>
          </a:solidFill>
          <a:ln w="9525">
            <a:noFill/>
            <a:miter lim="800000"/>
            <a:headEnd/>
            <a:tailEnd/>
          </a:ln>
          <a:effectLst/>
        </p:spPr>
        <p:txBody>
          <a:bodyPr wrap="none" anchor="ctr"/>
          <a:lstStyle/>
          <a:p>
            <a:endParaRPr lang="en-US"/>
          </a:p>
        </p:txBody>
      </p:sp>
      <p:sp>
        <p:nvSpPr>
          <p:cNvPr id="120838" name="Rectangle 6"/>
          <p:cNvSpPr>
            <a:spLocks noChangeArrowheads="1"/>
          </p:cNvSpPr>
          <p:nvPr/>
        </p:nvSpPr>
        <p:spPr bwMode="auto">
          <a:xfrm>
            <a:off x="71438" y="5873750"/>
            <a:ext cx="4049712" cy="831850"/>
          </a:xfrm>
          <a:prstGeom prst="rect">
            <a:avLst/>
          </a:prstGeom>
          <a:solidFill>
            <a:srgbClr val="808080">
              <a:alpha val="70000"/>
            </a:srgbClr>
          </a:solidFill>
          <a:ln w="9525">
            <a:noFill/>
            <a:miter lim="800000"/>
            <a:headEnd/>
            <a:tailEnd/>
          </a:ln>
          <a:effectLst/>
        </p:spPr>
        <p:txBody>
          <a:bodyPr wrap="none" anchor="ctr"/>
          <a:lstStyle/>
          <a:p>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20834">
                                            <p:txEl>
                                              <p:pRg st="1" end="1"/>
                                            </p:txEl>
                                          </p:spTgt>
                                        </p:tgtEl>
                                        <p:attrNameLst>
                                          <p:attrName>style.visibility</p:attrName>
                                        </p:attrNameLst>
                                      </p:cBhvr>
                                      <p:to>
                                        <p:strVal val="visible"/>
                                      </p:to>
                                    </p:set>
                                    <p:animEffect transition="in" filter="slide(fromBottom)">
                                      <p:cBhvr>
                                        <p:cTn id="7" dur="500"/>
                                        <p:tgtEl>
                                          <p:spTgt spid="120834">
                                            <p:txEl>
                                              <p:pRg st="1" end="1"/>
                                            </p:txEl>
                                          </p:spTgt>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20834">
                                            <p:txEl>
                                              <p:pRg st="2" end="2"/>
                                            </p:txEl>
                                          </p:spTgt>
                                        </p:tgtEl>
                                        <p:attrNameLst>
                                          <p:attrName>style.visibility</p:attrName>
                                        </p:attrNameLst>
                                      </p:cBhvr>
                                      <p:to>
                                        <p:strVal val="visible"/>
                                      </p:to>
                                    </p:set>
                                    <p:animEffect transition="in" filter="slide(fromBottom)">
                                      <p:cBhvr>
                                        <p:cTn id="11" dur="500"/>
                                        <p:tgtEl>
                                          <p:spTgt spid="120834">
                                            <p:txEl>
                                              <p:pRg st="2" end="2"/>
                                            </p:txEl>
                                          </p:spTgt>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120834">
                                            <p:txEl>
                                              <p:pRg st="3" end="3"/>
                                            </p:txEl>
                                          </p:spTgt>
                                        </p:tgtEl>
                                        <p:attrNameLst>
                                          <p:attrName>style.visibility</p:attrName>
                                        </p:attrNameLst>
                                      </p:cBhvr>
                                      <p:to>
                                        <p:strVal val="visible"/>
                                      </p:to>
                                    </p:set>
                                    <p:animEffect transition="in" filter="slide(fromBottom)">
                                      <p:cBhvr>
                                        <p:cTn id="15" dur="500"/>
                                        <p:tgtEl>
                                          <p:spTgt spid="120834">
                                            <p:txEl>
                                              <p:pRg st="3" end="3"/>
                                            </p:txEl>
                                          </p:spTgt>
                                        </p:tgtEl>
                                      </p:cBhvr>
                                    </p:animEffect>
                                  </p:childTnLst>
                                </p:cTn>
                              </p:par>
                            </p:childTnLst>
                          </p:cTn>
                        </p:par>
                        <p:par>
                          <p:cTn id="16" fill="hold">
                            <p:stCondLst>
                              <p:cond delay="1500"/>
                            </p:stCondLst>
                            <p:childTnLst>
                              <p:par>
                                <p:cTn id="17" presetID="12" presetClass="entr" presetSubtype="4" fill="hold" nodeType="afterEffect">
                                  <p:stCondLst>
                                    <p:cond delay="0"/>
                                  </p:stCondLst>
                                  <p:childTnLst>
                                    <p:set>
                                      <p:cBhvr>
                                        <p:cTn id="18" dur="1" fill="hold">
                                          <p:stCondLst>
                                            <p:cond delay="0"/>
                                          </p:stCondLst>
                                        </p:cTn>
                                        <p:tgtEl>
                                          <p:spTgt spid="120834">
                                            <p:txEl>
                                              <p:pRg st="4" end="4"/>
                                            </p:txEl>
                                          </p:spTgt>
                                        </p:tgtEl>
                                        <p:attrNameLst>
                                          <p:attrName>style.visibility</p:attrName>
                                        </p:attrNameLst>
                                      </p:cBhvr>
                                      <p:to>
                                        <p:strVal val="visible"/>
                                      </p:to>
                                    </p:set>
                                    <p:animEffect transition="in" filter="slide(fromBottom)">
                                      <p:cBhvr>
                                        <p:cTn id="19" dur="500"/>
                                        <p:tgtEl>
                                          <p:spTgt spid="12083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120834">
                                            <p:txEl>
                                              <p:pRg st="5" end="5"/>
                                            </p:txEl>
                                          </p:spTgt>
                                        </p:tgtEl>
                                        <p:attrNameLst>
                                          <p:attrName>style.visibility</p:attrName>
                                        </p:attrNameLst>
                                      </p:cBhvr>
                                      <p:to>
                                        <p:strVal val="visible"/>
                                      </p:to>
                                    </p:set>
                                    <p:animEffect transition="in" filter="slide(fromBottom)">
                                      <p:cBhvr>
                                        <p:cTn id="24" dur="500"/>
                                        <p:tgtEl>
                                          <p:spTgt spid="120834">
                                            <p:txEl>
                                              <p:pRg st="5" end="5"/>
                                            </p:txEl>
                                          </p:spTgt>
                                        </p:tgtEl>
                                      </p:cBhvr>
                                    </p:animEffect>
                                  </p:childTnLst>
                                </p:cTn>
                              </p:par>
                            </p:childTnLst>
                          </p:cTn>
                        </p:par>
                        <p:par>
                          <p:cTn id="25" fill="hold">
                            <p:stCondLst>
                              <p:cond delay="500"/>
                            </p:stCondLst>
                            <p:childTnLst>
                              <p:par>
                                <p:cTn id="26" presetID="12" presetClass="entr" presetSubtype="4" fill="hold" nodeType="afterEffect">
                                  <p:stCondLst>
                                    <p:cond delay="0"/>
                                  </p:stCondLst>
                                  <p:childTnLst>
                                    <p:set>
                                      <p:cBhvr>
                                        <p:cTn id="27" dur="1" fill="hold">
                                          <p:stCondLst>
                                            <p:cond delay="0"/>
                                          </p:stCondLst>
                                        </p:cTn>
                                        <p:tgtEl>
                                          <p:spTgt spid="120834">
                                            <p:txEl>
                                              <p:pRg st="6" end="6"/>
                                            </p:txEl>
                                          </p:spTgt>
                                        </p:tgtEl>
                                        <p:attrNameLst>
                                          <p:attrName>style.visibility</p:attrName>
                                        </p:attrNameLst>
                                      </p:cBhvr>
                                      <p:to>
                                        <p:strVal val="visible"/>
                                      </p:to>
                                    </p:set>
                                    <p:animEffect transition="in" filter="slide(fromBottom)">
                                      <p:cBhvr>
                                        <p:cTn id="28" dur="500"/>
                                        <p:tgtEl>
                                          <p:spTgt spid="12083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type="body" idx="1"/>
          </p:nvPr>
        </p:nvSpPr>
        <p:spPr>
          <a:xfrm>
            <a:off x="4114800" y="2133600"/>
            <a:ext cx="4953000" cy="4572000"/>
          </a:xfrm>
        </p:spPr>
        <p:txBody>
          <a:bodyPr/>
          <a:lstStyle/>
          <a:p>
            <a:pPr>
              <a:lnSpc>
                <a:spcPct val="90000"/>
              </a:lnSpc>
            </a:pPr>
            <a:r>
              <a:rPr lang="en-US" sz="2400" dirty="0"/>
              <a:t>MESOSPHERE</a:t>
            </a:r>
          </a:p>
          <a:p>
            <a:pPr lvl="1">
              <a:lnSpc>
                <a:spcPct val="90000"/>
              </a:lnSpc>
            </a:pPr>
            <a:r>
              <a:rPr lang="en-US" sz="2000" dirty="0"/>
              <a:t>Extends from the </a:t>
            </a:r>
            <a:r>
              <a:rPr lang="en-US" sz="2000" dirty="0" err="1"/>
              <a:t>Stratopause</a:t>
            </a:r>
            <a:r>
              <a:rPr lang="en-US" sz="2000" dirty="0"/>
              <a:t> to </a:t>
            </a:r>
            <a:r>
              <a:rPr lang="en-US" sz="2000" dirty="0" err="1"/>
              <a:t>Mesopause</a:t>
            </a:r>
            <a:r>
              <a:rPr lang="en-US" sz="2000" dirty="0"/>
              <a:t> about 53 miles (85 km) above the earth.</a:t>
            </a:r>
          </a:p>
          <a:p>
            <a:pPr lvl="1">
              <a:lnSpc>
                <a:spcPct val="90000"/>
              </a:lnSpc>
            </a:pPr>
            <a:r>
              <a:rPr lang="en-US" sz="2000" dirty="0" smtClean="0"/>
              <a:t>Temp </a:t>
            </a:r>
            <a:r>
              <a:rPr lang="en-US" sz="2000" dirty="0"/>
              <a:t>DECREASES with increasing elevation</a:t>
            </a:r>
          </a:p>
          <a:p>
            <a:pPr lvl="2">
              <a:lnSpc>
                <a:spcPct val="90000"/>
              </a:lnSpc>
            </a:pPr>
            <a:r>
              <a:rPr lang="en-US" sz="1800" dirty="0"/>
              <a:t>From approx. 5°F (-15°C) to approx. -184°F (-120°C) at the </a:t>
            </a:r>
            <a:r>
              <a:rPr lang="en-US" sz="1800" dirty="0" err="1"/>
              <a:t>Mesopause</a:t>
            </a:r>
            <a:r>
              <a:rPr lang="en-US" sz="1800" dirty="0"/>
              <a:t>. </a:t>
            </a:r>
          </a:p>
        </p:txBody>
      </p:sp>
      <p:pic>
        <p:nvPicPr>
          <p:cNvPr id="74757" name="Picture 5" descr="Average temperature profile for the lower layers of the atmosphere."/>
          <p:cNvPicPr>
            <a:picLocks noChangeAspect="1" noChangeArrowheads="1"/>
          </p:cNvPicPr>
          <p:nvPr/>
        </p:nvPicPr>
        <p:blipFill>
          <a:blip r:embed="rId3" cstate="print"/>
          <a:srcRect/>
          <a:stretch>
            <a:fillRect/>
          </a:stretch>
        </p:blipFill>
        <p:spPr bwMode="auto">
          <a:xfrm>
            <a:off x="76200" y="76200"/>
            <a:ext cx="4038600" cy="6629400"/>
          </a:xfrm>
          <a:prstGeom prst="rect">
            <a:avLst/>
          </a:prstGeom>
          <a:noFill/>
        </p:spPr>
      </p:pic>
      <p:sp>
        <p:nvSpPr>
          <p:cNvPr id="74758" name="Rectangle 6"/>
          <p:cNvSpPr>
            <a:spLocks noGrp="1" noChangeArrowheads="1"/>
          </p:cNvSpPr>
          <p:nvPr>
            <p:ph type="title"/>
          </p:nvPr>
        </p:nvSpPr>
        <p:spPr>
          <a:xfrm>
            <a:off x="4343400" y="914400"/>
            <a:ext cx="3810000" cy="884238"/>
          </a:xfrm>
          <a:noFill/>
          <a:ln/>
        </p:spPr>
        <p:txBody>
          <a:bodyPr/>
          <a:lstStyle/>
          <a:p>
            <a:r>
              <a:rPr lang="en-US"/>
              <a:t>Atmospheric</a:t>
            </a:r>
            <a:br>
              <a:rPr lang="en-US"/>
            </a:br>
            <a:r>
              <a:rPr lang="en-US"/>
              <a:t>Composition</a:t>
            </a:r>
          </a:p>
        </p:txBody>
      </p:sp>
      <p:sp>
        <p:nvSpPr>
          <p:cNvPr id="74759" name="Rectangle 7"/>
          <p:cNvSpPr>
            <a:spLocks noChangeArrowheads="1"/>
          </p:cNvSpPr>
          <p:nvPr/>
        </p:nvSpPr>
        <p:spPr bwMode="auto">
          <a:xfrm>
            <a:off x="76200" y="76200"/>
            <a:ext cx="4038600" cy="2586038"/>
          </a:xfrm>
          <a:prstGeom prst="rect">
            <a:avLst/>
          </a:prstGeom>
          <a:solidFill>
            <a:srgbClr val="808080">
              <a:alpha val="70000"/>
            </a:srgbClr>
          </a:solidFill>
          <a:ln w="9525">
            <a:noFill/>
            <a:miter lim="800000"/>
            <a:headEnd/>
            <a:tailEnd/>
          </a:ln>
          <a:effectLst/>
        </p:spPr>
        <p:txBody>
          <a:bodyPr wrap="none" anchor="ctr"/>
          <a:lstStyle/>
          <a:p>
            <a:endParaRPr lang="en-US"/>
          </a:p>
        </p:txBody>
      </p:sp>
      <p:sp>
        <p:nvSpPr>
          <p:cNvPr id="74760" name="Rectangle 8"/>
          <p:cNvSpPr>
            <a:spLocks noChangeArrowheads="1"/>
          </p:cNvSpPr>
          <p:nvPr/>
        </p:nvSpPr>
        <p:spPr bwMode="auto">
          <a:xfrm>
            <a:off x="71438" y="4133850"/>
            <a:ext cx="4049712" cy="2571750"/>
          </a:xfrm>
          <a:prstGeom prst="rect">
            <a:avLst/>
          </a:prstGeom>
          <a:solidFill>
            <a:srgbClr val="808080">
              <a:alpha val="70000"/>
            </a:srgbClr>
          </a:solidFill>
          <a:ln w="9525">
            <a:noFill/>
            <a:miter lim="800000"/>
            <a:headEnd/>
            <a:tailEnd/>
          </a:ln>
          <a:effectLst/>
        </p:spPr>
        <p:txBody>
          <a:bodyPr wrap="none" anchor="ctr"/>
          <a:lstStyle/>
          <a:p>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4755">
                                            <p:txEl>
                                              <p:pRg st="1" end="1"/>
                                            </p:txEl>
                                          </p:spTgt>
                                        </p:tgtEl>
                                        <p:attrNameLst>
                                          <p:attrName>style.visibility</p:attrName>
                                        </p:attrNameLst>
                                      </p:cBhvr>
                                      <p:to>
                                        <p:strVal val="visible"/>
                                      </p:to>
                                    </p:set>
                                    <p:animEffect transition="in" filter="slide(fromBottom)">
                                      <p:cBhvr>
                                        <p:cTn id="7" dur="500"/>
                                        <p:tgtEl>
                                          <p:spTgt spid="7475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74755">
                                            <p:txEl>
                                              <p:pRg st="2" end="2"/>
                                            </p:txEl>
                                          </p:spTgt>
                                        </p:tgtEl>
                                        <p:attrNameLst>
                                          <p:attrName>style.visibility</p:attrName>
                                        </p:attrNameLst>
                                      </p:cBhvr>
                                      <p:to>
                                        <p:strVal val="visible"/>
                                      </p:to>
                                    </p:set>
                                    <p:animEffect transition="in" filter="slide(fromBottom)">
                                      <p:cBhvr>
                                        <p:cTn id="12" dur="500"/>
                                        <p:tgtEl>
                                          <p:spTgt spid="74755">
                                            <p:txEl>
                                              <p:pRg st="2" end="2"/>
                                            </p:txEl>
                                          </p:spTgt>
                                        </p:tgtEl>
                                      </p:cBhvr>
                                    </p:animEffect>
                                  </p:childTnLst>
                                </p:cTn>
                              </p:par>
                            </p:childTnLst>
                          </p:cTn>
                        </p:par>
                        <p:par>
                          <p:cTn id="13" fill="hold">
                            <p:stCondLst>
                              <p:cond delay="500"/>
                            </p:stCondLst>
                            <p:childTnLst>
                              <p:par>
                                <p:cTn id="14" presetID="12" presetClass="entr" presetSubtype="4" fill="hold" nodeType="afterEffect">
                                  <p:stCondLst>
                                    <p:cond delay="0"/>
                                  </p:stCondLst>
                                  <p:childTnLst>
                                    <p:set>
                                      <p:cBhvr>
                                        <p:cTn id="15" dur="1" fill="hold">
                                          <p:stCondLst>
                                            <p:cond delay="0"/>
                                          </p:stCondLst>
                                        </p:cTn>
                                        <p:tgtEl>
                                          <p:spTgt spid="74755">
                                            <p:txEl>
                                              <p:pRg st="3" end="3"/>
                                            </p:txEl>
                                          </p:spTgt>
                                        </p:tgtEl>
                                        <p:attrNameLst>
                                          <p:attrName>style.visibility</p:attrName>
                                        </p:attrNameLst>
                                      </p:cBhvr>
                                      <p:to>
                                        <p:strVal val="visible"/>
                                      </p:to>
                                    </p:set>
                                    <p:animEffect transition="in" filter="slide(fromBottom)">
                                      <p:cBhvr>
                                        <p:cTn id="16" dur="500"/>
                                        <p:tgtEl>
                                          <p:spTgt spid="747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body" idx="1"/>
          </p:nvPr>
        </p:nvSpPr>
        <p:spPr>
          <a:xfrm>
            <a:off x="4114800" y="2133600"/>
            <a:ext cx="4953000" cy="4572000"/>
          </a:xfrm>
        </p:spPr>
        <p:txBody>
          <a:bodyPr/>
          <a:lstStyle/>
          <a:p>
            <a:r>
              <a:rPr lang="en-US" sz="2800" dirty="0"/>
              <a:t>MESOSPHERE (Cont.)</a:t>
            </a:r>
          </a:p>
          <a:p>
            <a:pPr lvl="1"/>
            <a:r>
              <a:rPr lang="en-US" sz="2400" dirty="0" smtClean="0"/>
              <a:t>gases </a:t>
            </a:r>
            <a:r>
              <a:rPr lang="en-US" sz="2400" dirty="0"/>
              <a:t>in the mesosphere are </a:t>
            </a:r>
            <a:r>
              <a:rPr lang="en-US" sz="2400" dirty="0" smtClean="0"/>
              <a:t>thin, but thick </a:t>
            </a:r>
            <a:r>
              <a:rPr lang="en-US" sz="2400" dirty="0"/>
              <a:t>enough to slow down meteorites entering into the atmosphere</a:t>
            </a:r>
          </a:p>
          <a:p>
            <a:pPr lvl="2"/>
            <a:r>
              <a:rPr lang="en-US" sz="2000" dirty="0"/>
              <a:t>where they burn up, leaving fiery trails in the night sky.</a:t>
            </a:r>
          </a:p>
          <a:p>
            <a:pPr lvl="1"/>
            <a:r>
              <a:rPr lang="en-US" sz="2400" dirty="0"/>
              <a:t>Stratosphere, </a:t>
            </a:r>
            <a:r>
              <a:rPr lang="en-US" sz="2400" dirty="0" err="1"/>
              <a:t>Stratopause</a:t>
            </a:r>
            <a:r>
              <a:rPr lang="en-US" sz="2400" dirty="0"/>
              <a:t>, Mesosphere &amp; </a:t>
            </a:r>
            <a:r>
              <a:rPr lang="en-US" sz="2400" dirty="0" err="1"/>
              <a:t>Mesopause</a:t>
            </a:r>
            <a:r>
              <a:rPr lang="en-US" sz="2400" dirty="0"/>
              <a:t> are collectively called the middle atmosphere. </a:t>
            </a:r>
          </a:p>
        </p:txBody>
      </p:sp>
      <p:pic>
        <p:nvPicPr>
          <p:cNvPr id="121859" name="Picture 3" descr="Average temperature profile for the lower layers of the atmosphere."/>
          <p:cNvPicPr>
            <a:picLocks noChangeAspect="1" noChangeArrowheads="1"/>
          </p:cNvPicPr>
          <p:nvPr/>
        </p:nvPicPr>
        <p:blipFill>
          <a:blip r:embed="rId3" cstate="print"/>
          <a:srcRect/>
          <a:stretch>
            <a:fillRect/>
          </a:stretch>
        </p:blipFill>
        <p:spPr bwMode="auto">
          <a:xfrm>
            <a:off x="76200" y="76200"/>
            <a:ext cx="4038600" cy="6629400"/>
          </a:xfrm>
          <a:prstGeom prst="rect">
            <a:avLst/>
          </a:prstGeom>
          <a:noFill/>
        </p:spPr>
      </p:pic>
      <p:sp>
        <p:nvSpPr>
          <p:cNvPr id="121860" name="Rectangle 4"/>
          <p:cNvSpPr>
            <a:spLocks noGrp="1" noChangeArrowheads="1"/>
          </p:cNvSpPr>
          <p:nvPr>
            <p:ph type="title"/>
          </p:nvPr>
        </p:nvSpPr>
        <p:spPr>
          <a:xfrm>
            <a:off x="4343400" y="914400"/>
            <a:ext cx="3810000" cy="884238"/>
          </a:xfrm>
          <a:noFill/>
          <a:ln/>
        </p:spPr>
        <p:txBody>
          <a:bodyPr/>
          <a:lstStyle/>
          <a:p>
            <a:r>
              <a:rPr lang="en-US"/>
              <a:t>Atmospheric</a:t>
            </a:r>
            <a:br>
              <a:rPr lang="en-US"/>
            </a:br>
            <a:r>
              <a:rPr lang="en-US"/>
              <a:t>Composition</a:t>
            </a:r>
          </a:p>
        </p:txBody>
      </p:sp>
      <p:sp>
        <p:nvSpPr>
          <p:cNvPr id="121861" name="Rectangle 5"/>
          <p:cNvSpPr>
            <a:spLocks noChangeArrowheads="1"/>
          </p:cNvSpPr>
          <p:nvPr/>
        </p:nvSpPr>
        <p:spPr bwMode="auto">
          <a:xfrm>
            <a:off x="76200" y="76200"/>
            <a:ext cx="4038600" cy="2586038"/>
          </a:xfrm>
          <a:prstGeom prst="rect">
            <a:avLst/>
          </a:prstGeom>
          <a:solidFill>
            <a:srgbClr val="808080">
              <a:alpha val="70000"/>
            </a:srgbClr>
          </a:solidFill>
          <a:ln w="9525">
            <a:noFill/>
            <a:miter lim="800000"/>
            <a:headEnd/>
            <a:tailEnd/>
          </a:ln>
          <a:effectLst/>
        </p:spPr>
        <p:txBody>
          <a:bodyPr wrap="none" anchor="ctr"/>
          <a:lstStyle/>
          <a:p>
            <a:endParaRPr lang="en-US"/>
          </a:p>
        </p:txBody>
      </p:sp>
      <p:sp>
        <p:nvSpPr>
          <p:cNvPr id="121862" name="Rectangle 6"/>
          <p:cNvSpPr>
            <a:spLocks noChangeArrowheads="1"/>
          </p:cNvSpPr>
          <p:nvPr/>
        </p:nvSpPr>
        <p:spPr bwMode="auto">
          <a:xfrm>
            <a:off x="71438" y="4133850"/>
            <a:ext cx="4049712" cy="2571750"/>
          </a:xfrm>
          <a:prstGeom prst="rect">
            <a:avLst/>
          </a:prstGeom>
          <a:solidFill>
            <a:srgbClr val="808080">
              <a:alpha val="70000"/>
            </a:srgbClr>
          </a:solidFill>
          <a:ln w="9525">
            <a:noFill/>
            <a:miter lim="800000"/>
            <a:headEnd/>
            <a:tailEnd/>
          </a:ln>
          <a:effectLst/>
        </p:spPr>
        <p:txBody>
          <a:bodyPr wrap="none" anchor="ctr"/>
          <a:lstStyle/>
          <a:p>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21858">
                                            <p:txEl>
                                              <p:pRg st="1" end="1"/>
                                            </p:txEl>
                                          </p:spTgt>
                                        </p:tgtEl>
                                        <p:attrNameLst>
                                          <p:attrName>style.visibility</p:attrName>
                                        </p:attrNameLst>
                                      </p:cBhvr>
                                      <p:to>
                                        <p:strVal val="visible"/>
                                      </p:to>
                                    </p:set>
                                    <p:animEffect transition="in" filter="slide(fromBottom)">
                                      <p:cBhvr>
                                        <p:cTn id="7" dur="500"/>
                                        <p:tgtEl>
                                          <p:spTgt spid="121858">
                                            <p:txEl>
                                              <p:pRg st="1" end="1"/>
                                            </p:txEl>
                                          </p:spTgt>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21858">
                                            <p:txEl>
                                              <p:pRg st="2" end="2"/>
                                            </p:txEl>
                                          </p:spTgt>
                                        </p:tgtEl>
                                        <p:attrNameLst>
                                          <p:attrName>style.visibility</p:attrName>
                                        </p:attrNameLst>
                                      </p:cBhvr>
                                      <p:to>
                                        <p:strVal val="visible"/>
                                      </p:to>
                                    </p:set>
                                    <p:animEffect transition="in" filter="slide(fromBottom)">
                                      <p:cBhvr>
                                        <p:cTn id="11" dur="500"/>
                                        <p:tgtEl>
                                          <p:spTgt spid="121858">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121858">
                                            <p:txEl>
                                              <p:pRg st="3" end="3"/>
                                            </p:txEl>
                                          </p:spTgt>
                                        </p:tgtEl>
                                        <p:attrNameLst>
                                          <p:attrName>style.visibility</p:attrName>
                                        </p:attrNameLst>
                                      </p:cBhvr>
                                      <p:to>
                                        <p:strVal val="visible"/>
                                      </p:to>
                                    </p:set>
                                    <p:animEffect transition="in" filter="slide(fromBottom)">
                                      <p:cBhvr>
                                        <p:cTn id="16" dur="500"/>
                                        <p:tgtEl>
                                          <p:spTgt spid="1218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a:t>Air Density</a:t>
            </a:r>
          </a:p>
        </p:txBody>
      </p:sp>
      <p:sp>
        <p:nvSpPr>
          <p:cNvPr id="100355" name="Rectangle 3"/>
          <p:cNvSpPr>
            <a:spLocks noGrp="1" noChangeArrowheads="1"/>
          </p:cNvSpPr>
          <p:nvPr>
            <p:ph type="body" idx="1"/>
          </p:nvPr>
        </p:nvSpPr>
        <p:spPr>
          <a:xfrm>
            <a:off x="1752600" y="2438400"/>
            <a:ext cx="7086600" cy="4191000"/>
          </a:xfrm>
        </p:spPr>
        <p:txBody>
          <a:bodyPr/>
          <a:lstStyle/>
          <a:p>
            <a:r>
              <a:rPr lang="en-US" dirty="0"/>
              <a:t>Density (Cont.)</a:t>
            </a:r>
          </a:p>
          <a:p>
            <a:pPr lvl="1"/>
            <a:r>
              <a:rPr lang="en-US" dirty="0" smtClean="0"/>
              <a:t>Gasses are compressible:</a:t>
            </a:r>
            <a:endParaRPr lang="en-US" dirty="0"/>
          </a:p>
          <a:p>
            <a:pPr lvl="2"/>
            <a:r>
              <a:rPr lang="en-US" dirty="0"/>
              <a:t>No Limit to the amount of mass per volume</a:t>
            </a:r>
          </a:p>
          <a:p>
            <a:pPr lvl="3"/>
            <a:r>
              <a:rPr lang="en-US" dirty="0"/>
              <a:t>As you add/subtract mass, density will increase/decrease</a:t>
            </a:r>
          </a:p>
          <a:p>
            <a:pPr lvl="2"/>
            <a:r>
              <a:rPr lang="en-US" dirty="0"/>
              <a:t>However, a volume containing a fixed mass can be </a:t>
            </a:r>
            <a:r>
              <a:rPr lang="en-US" dirty="0" smtClean="0"/>
              <a:t>COMPRESSED, </a:t>
            </a:r>
            <a:r>
              <a:rPr lang="en-US" dirty="0"/>
              <a:t>resulting in density increase.</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0355">
                                            <p:txEl>
                                              <p:pRg st="1" end="1"/>
                                            </p:txEl>
                                          </p:spTgt>
                                        </p:tgtEl>
                                        <p:attrNameLst>
                                          <p:attrName>style.visibility</p:attrName>
                                        </p:attrNameLst>
                                      </p:cBhvr>
                                      <p:to>
                                        <p:strVal val="visible"/>
                                      </p:to>
                                    </p:set>
                                    <p:animEffect transition="in" filter="slide(fromBottom)">
                                      <p:cBhvr>
                                        <p:cTn id="7" dur="500"/>
                                        <p:tgtEl>
                                          <p:spTgt spid="100355">
                                            <p:txEl>
                                              <p:pRg st="1" end="1"/>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100355">
                                            <p:txEl>
                                              <p:pRg st="2" end="2"/>
                                            </p:txEl>
                                          </p:spTgt>
                                        </p:tgtEl>
                                        <p:attrNameLst>
                                          <p:attrName>style.visibility</p:attrName>
                                        </p:attrNameLst>
                                      </p:cBhvr>
                                      <p:to>
                                        <p:strVal val="visible"/>
                                      </p:to>
                                    </p:set>
                                    <p:animEffect transition="in" filter="slide(fromBottom)">
                                      <p:cBhvr>
                                        <p:cTn id="10" dur="500"/>
                                        <p:tgtEl>
                                          <p:spTgt spid="100355">
                                            <p:txEl>
                                              <p:pRg st="2" end="2"/>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100355">
                                            <p:txEl>
                                              <p:pRg st="3" end="3"/>
                                            </p:txEl>
                                          </p:spTgt>
                                        </p:tgtEl>
                                        <p:attrNameLst>
                                          <p:attrName>style.visibility</p:attrName>
                                        </p:attrNameLst>
                                      </p:cBhvr>
                                      <p:to>
                                        <p:strVal val="visible"/>
                                      </p:to>
                                    </p:set>
                                    <p:animEffect transition="in" filter="slide(fromBottom)">
                                      <p:cBhvr>
                                        <p:cTn id="13" dur="500"/>
                                        <p:tgtEl>
                                          <p:spTgt spid="100355">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100355">
                                            <p:txEl>
                                              <p:pRg st="4" end="4"/>
                                            </p:txEl>
                                          </p:spTgt>
                                        </p:tgtEl>
                                        <p:attrNameLst>
                                          <p:attrName>style.visibility</p:attrName>
                                        </p:attrNameLst>
                                      </p:cBhvr>
                                      <p:to>
                                        <p:strVal val="visible"/>
                                      </p:to>
                                    </p:set>
                                    <p:animEffect transition="in" filter="slide(fromBottom)">
                                      <p:cBhvr>
                                        <p:cTn id="18" dur="500"/>
                                        <p:tgtEl>
                                          <p:spTgt spid="1003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type="body" idx="1"/>
          </p:nvPr>
        </p:nvSpPr>
        <p:spPr>
          <a:xfrm>
            <a:off x="4114800" y="2133600"/>
            <a:ext cx="4876800" cy="4572000"/>
          </a:xfrm>
        </p:spPr>
        <p:txBody>
          <a:bodyPr/>
          <a:lstStyle/>
          <a:p>
            <a:pPr>
              <a:lnSpc>
                <a:spcPct val="90000"/>
              </a:lnSpc>
            </a:pPr>
            <a:r>
              <a:rPr lang="en-US" sz="2800" dirty="0"/>
              <a:t>THERMOSPHERE</a:t>
            </a:r>
          </a:p>
          <a:p>
            <a:pPr lvl="1">
              <a:lnSpc>
                <a:spcPct val="90000"/>
              </a:lnSpc>
            </a:pPr>
            <a:r>
              <a:rPr lang="en-US" sz="2400" dirty="0"/>
              <a:t>Extends from </a:t>
            </a:r>
            <a:r>
              <a:rPr lang="en-US" sz="2400" dirty="0" err="1"/>
              <a:t>Mesopause</a:t>
            </a:r>
            <a:r>
              <a:rPr lang="en-US" sz="2400" dirty="0"/>
              <a:t> to </a:t>
            </a:r>
            <a:r>
              <a:rPr lang="en-US" sz="2400" dirty="0" err="1"/>
              <a:t>Thermopause</a:t>
            </a:r>
            <a:endParaRPr lang="en-US" sz="2400" dirty="0"/>
          </a:p>
          <a:p>
            <a:pPr lvl="2">
              <a:lnSpc>
                <a:spcPct val="90000"/>
              </a:lnSpc>
            </a:pPr>
            <a:r>
              <a:rPr lang="en-US" sz="2000" dirty="0"/>
              <a:t>Approx. 430 miles (690 km) above the earth.</a:t>
            </a:r>
          </a:p>
          <a:p>
            <a:pPr lvl="1">
              <a:lnSpc>
                <a:spcPct val="90000"/>
              </a:lnSpc>
            </a:pPr>
            <a:r>
              <a:rPr lang="en-US" sz="2400" dirty="0"/>
              <a:t>This layer is known as the upper atmosphere.</a:t>
            </a:r>
          </a:p>
          <a:p>
            <a:pPr lvl="1">
              <a:lnSpc>
                <a:spcPct val="90000"/>
              </a:lnSpc>
            </a:pPr>
            <a:r>
              <a:rPr lang="en-US" sz="2400" dirty="0" smtClean="0"/>
              <a:t>Greater </a:t>
            </a:r>
            <a:r>
              <a:rPr lang="en-US" sz="2400" dirty="0" smtClean="0"/>
              <a:t>proximity to </a:t>
            </a:r>
            <a:r>
              <a:rPr lang="en-US" sz="2400" dirty="0" smtClean="0"/>
              <a:t>sun</a:t>
            </a:r>
            <a:endParaRPr lang="en-US" sz="2000" dirty="0"/>
          </a:p>
          <a:p>
            <a:pPr lvl="2">
              <a:lnSpc>
                <a:spcPct val="90000"/>
              </a:lnSpc>
            </a:pPr>
            <a:r>
              <a:rPr lang="en-US" sz="2000" dirty="0"/>
              <a:t>Molecules </a:t>
            </a:r>
            <a:r>
              <a:rPr lang="en-US" sz="2000" dirty="0" smtClean="0"/>
              <a:t>in thermosphere absorb high frequency solar energy first. </a:t>
            </a:r>
            <a:endParaRPr lang="en-US" sz="2000" dirty="0" smtClean="0"/>
          </a:p>
          <a:p>
            <a:pPr lvl="2">
              <a:lnSpc>
                <a:spcPct val="90000"/>
              </a:lnSpc>
            </a:pPr>
            <a:endParaRPr lang="en-US" sz="2000" dirty="0"/>
          </a:p>
        </p:txBody>
      </p:sp>
      <p:pic>
        <p:nvPicPr>
          <p:cNvPr id="75780" name="Picture 4" descr="Average temperature profile for the lower layers of the atmosphere."/>
          <p:cNvPicPr>
            <a:picLocks noChangeAspect="1" noChangeArrowheads="1"/>
          </p:cNvPicPr>
          <p:nvPr/>
        </p:nvPicPr>
        <p:blipFill>
          <a:blip r:embed="rId3" cstate="print"/>
          <a:srcRect/>
          <a:stretch>
            <a:fillRect/>
          </a:stretch>
        </p:blipFill>
        <p:spPr bwMode="auto">
          <a:xfrm>
            <a:off x="76200" y="76200"/>
            <a:ext cx="4038600" cy="6629400"/>
          </a:xfrm>
          <a:prstGeom prst="rect">
            <a:avLst/>
          </a:prstGeom>
          <a:noFill/>
        </p:spPr>
      </p:pic>
      <p:sp>
        <p:nvSpPr>
          <p:cNvPr id="75781" name="Rectangle 5"/>
          <p:cNvSpPr>
            <a:spLocks noChangeArrowheads="1"/>
          </p:cNvSpPr>
          <p:nvPr/>
        </p:nvSpPr>
        <p:spPr bwMode="auto">
          <a:xfrm>
            <a:off x="4343400" y="914400"/>
            <a:ext cx="3810000" cy="884238"/>
          </a:xfrm>
          <a:prstGeom prst="rect">
            <a:avLst/>
          </a:prstGeom>
          <a:noFill/>
          <a:ln w="9525">
            <a:noFill/>
            <a:miter lim="800000"/>
            <a:headEnd/>
            <a:tailEnd/>
          </a:ln>
          <a:effectLst/>
        </p:spPr>
        <p:txBody>
          <a:bodyPr anchor="ctr"/>
          <a:lstStyle/>
          <a:p>
            <a:pPr eaLnBrk="1" hangingPunct="1"/>
            <a:r>
              <a:rPr lang="en-US" sz="4000">
                <a:solidFill>
                  <a:schemeClr val="tx2"/>
                </a:solidFill>
                <a:latin typeface="Arial Black" pitchFamily="34" charset="0"/>
              </a:rPr>
              <a:t>Atmospheric</a:t>
            </a:r>
            <a:br>
              <a:rPr lang="en-US" sz="4000">
                <a:solidFill>
                  <a:schemeClr val="tx2"/>
                </a:solidFill>
                <a:latin typeface="Arial Black" pitchFamily="34" charset="0"/>
              </a:rPr>
            </a:br>
            <a:r>
              <a:rPr lang="en-US" sz="4000">
                <a:solidFill>
                  <a:schemeClr val="tx2"/>
                </a:solidFill>
                <a:latin typeface="Arial Black" pitchFamily="34" charset="0"/>
              </a:rPr>
              <a:t>Composition</a:t>
            </a:r>
          </a:p>
        </p:txBody>
      </p:sp>
      <p:sp>
        <p:nvSpPr>
          <p:cNvPr id="75783" name="Rectangle 7"/>
          <p:cNvSpPr>
            <a:spLocks noChangeArrowheads="1"/>
          </p:cNvSpPr>
          <p:nvPr/>
        </p:nvSpPr>
        <p:spPr bwMode="auto">
          <a:xfrm>
            <a:off x="71438" y="2665413"/>
            <a:ext cx="4049712" cy="4040187"/>
          </a:xfrm>
          <a:prstGeom prst="rect">
            <a:avLst/>
          </a:prstGeom>
          <a:solidFill>
            <a:srgbClr val="808080">
              <a:alpha val="70000"/>
            </a:srgbClr>
          </a:solidFill>
          <a:ln w="9525">
            <a:noFill/>
            <a:miter lim="800000"/>
            <a:headEnd/>
            <a:tailEnd/>
          </a:ln>
          <a:effectLst/>
        </p:spPr>
        <p:txBody>
          <a:bodyPr wrap="none" anchor="ctr"/>
          <a:lstStyle/>
          <a:p>
            <a:endParaRPr lang="en-US"/>
          </a:p>
        </p:txBody>
      </p:sp>
      <p:pic>
        <p:nvPicPr>
          <p:cNvPr id="75784" name="Picture 8" descr="C:\Documents and Settings\jgammack\My Documents\My Pictures\Microsoft Clip Organizer\j0139375.wmf"/>
          <p:cNvPicPr>
            <a:picLocks noChangeAspect="1" noChangeArrowheads="1"/>
          </p:cNvPicPr>
          <p:nvPr/>
        </p:nvPicPr>
        <p:blipFill>
          <a:blip r:embed="rId4" cstate="print"/>
          <a:srcRect/>
          <a:stretch>
            <a:fillRect/>
          </a:stretch>
        </p:blipFill>
        <p:spPr bwMode="auto">
          <a:xfrm>
            <a:off x="2949677" y="1300671"/>
            <a:ext cx="1174010" cy="793872"/>
          </a:xfrm>
          <a:prstGeom prst="rect">
            <a:avLst/>
          </a:prstGeom>
          <a:noFill/>
        </p:spPr>
      </p:pic>
      <p:cxnSp>
        <p:nvCxnSpPr>
          <p:cNvPr id="11" name="Straight Connector 10"/>
          <p:cNvCxnSpPr/>
          <p:nvPr/>
        </p:nvCxnSpPr>
        <p:spPr bwMode="auto">
          <a:xfrm>
            <a:off x="250723" y="2094271"/>
            <a:ext cx="3657600" cy="1588"/>
          </a:xfrm>
          <a:prstGeom prst="line">
            <a:avLst/>
          </a:prstGeom>
          <a:ln>
            <a:solidFill>
              <a:srgbClr val="FF0000"/>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bwMode="auto">
          <a:xfrm>
            <a:off x="255639" y="2954593"/>
            <a:ext cx="3657600" cy="1588"/>
          </a:xfrm>
          <a:prstGeom prst="line">
            <a:avLst/>
          </a:prstGeom>
          <a:ln>
            <a:solidFill>
              <a:schemeClr val="bg1">
                <a:lumMod val="60000"/>
                <a:lumOff val="40000"/>
              </a:schemeClr>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3" name="TextBox 12"/>
          <p:cNvSpPr txBox="1"/>
          <p:nvPr/>
        </p:nvSpPr>
        <p:spPr>
          <a:xfrm>
            <a:off x="2477729" y="2064764"/>
            <a:ext cx="1415772" cy="369332"/>
          </a:xfrm>
          <a:prstGeom prst="rect">
            <a:avLst/>
          </a:prstGeom>
          <a:noFill/>
        </p:spPr>
        <p:txBody>
          <a:bodyPr wrap="none" rtlCol="0">
            <a:spAutoFit/>
          </a:bodyPr>
          <a:lstStyle/>
          <a:p>
            <a:r>
              <a:rPr lang="en-US" dirty="0">
                <a:solidFill>
                  <a:srgbClr val="FF0000"/>
                </a:solidFill>
              </a:rPr>
              <a:t>Kármán line</a:t>
            </a:r>
          </a:p>
        </p:txBody>
      </p:sp>
      <p:sp>
        <p:nvSpPr>
          <p:cNvPr id="14" name="TextBox 13"/>
          <p:cNvSpPr txBox="1"/>
          <p:nvPr/>
        </p:nvSpPr>
        <p:spPr>
          <a:xfrm>
            <a:off x="2172941" y="2939816"/>
            <a:ext cx="1723613" cy="369332"/>
          </a:xfrm>
          <a:prstGeom prst="rect">
            <a:avLst/>
          </a:prstGeom>
          <a:noFill/>
        </p:spPr>
        <p:txBody>
          <a:bodyPr wrap="none" rtlCol="0">
            <a:spAutoFit/>
          </a:bodyPr>
          <a:lstStyle/>
          <a:p>
            <a:r>
              <a:rPr lang="en-US" dirty="0" smtClean="0">
                <a:solidFill>
                  <a:schemeClr val="bg1">
                    <a:lumMod val="60000"/>
                    <a:lumOff val="40000"/>
                  </a:schemeClr>
                </a:solidFill>
              </a:rPr>
              <a:t>US: Astronauts</a:t>
            </a:r>
            <a:endParaRPr lang="en-US" dirty="0">
              <a:solidFill>
                <a:schemeClr val="bg1">
                  <a:lumMod val="60000"/>
                  <a:lumOff val="40000"/>
                </a:schemeClr>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5779">
                                            <p:txEl>
                                              <p:pRg st="1" end="1"/>
                                            </p:txEl>
                                          </p:spTgt>
                                        </p:tgtEl>
                                        <p:attrNameLst>
                                          <p:attrName>style.visibility</p:attrName>
                                        </p:attrNameLst>
                                      </p:cBhvr>
                                      <p:to>
                                        <p:strVal val="visible"/>
                                      </p:to>
                                    </p:set>
                                    <p:animEffect transition="in" filter="slide(fromBottom)">
                                      <p:cBhvr>
                                        <p:cTn id="7" dur="500"/>
                                        <p:tgtEl>
                                          <p:spTgt spid="75779">
                                            <p:txEl>
                                              <p:pRg st="1" end="1"/>
                                            </p:txEl>
                                          </p:spTgt>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5779">
                                            <p:txEl>
                                              <p:pRg st="2" end="2"/>
                                            </p:txEl>
                                          </p:spTgt>
                                        </p:tgtEl>
                                        <p:attrNameLst>
                                          <p:attrName>style.visibility</p:attrName>
                                        </p:attrNameLst>
                                      </p:cBhvr>
                                      <p:to>
                                        <p:strVal val="visible"/>
                                      </p:to>
                                    </p:set>
                                    <p:animEffect transition="in" filter="slide(fromBottom)">
                                      <p:cBhvr>
                                        <p:cTn id="11" dur="500"/>
                                        <p:tgtEl>
                                          <p:spTgt spid="75779">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20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2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20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000"/>
                                        <p:tgtEl>
                                          <p:spTgt spid="13"/>
                                        </p:tgtEl>
                                      </p:cBhvr>
                                    </p:animEffect>
                                  </p:childTnLst>
                                </p:cTn>
                              </p:par>
                            </p:childTnLst>
                          </p:cTn>
                        </p:par>
                        <p:par>
                          <p:cTn id="28" fill="hold">
                            <p:stCondLst>
                              <p:cond delay="2000"/>
                            </p:stCondLst>
                            <p:childTnLst>
                              <p:par>
                                <p:cTn id="29" presetID="1" presetClass="entr" presetSubtype="0" fill="hold" nodeType="afterEffect">
                                  <p:stCondLst>
                                    <p:cond delay="2000"/>
                                  </p:stCondLst>
                                  <p:childTnLst>
                                    <p:set>
                                      <p:cBhvr>
                                        <p:cTn id="30" dur="1" fill="hold">
                                          <p:stCondLst>
                                            <p:cond delay="0"/>
                                          </p:stCondLst>
                                        </p:cTn>
                                        <p:tgtEl>
                                          <p:spTgt spid="75784"/>
                                        </p:tgtEl>
                                        <p:attrNameLst>
                                          <p:attrName>style.visibility</p:attrName>
                                        </p:attrNameLst>
                                      </p:cBhvr>
                                      <p:to>
                                        <p:strVal val="visible"/>
                                      </p:to>
                                    </p:set>
                                  </p:childTnLst>
                                </p:cTn>
                              </p:par>
                            </p:childTnLst>
                          </p:cTn>
                        </p:par>
                        <p:par>
                          <p:cTn id="31" fill="hold">
                            <p:stCondLst>
                              <p:cond delay="4000"/>
                            </p:stCondLst>
                            <p:childTnLst>
                              <p:par>
                                <p:cTn id="32" presetID="0" presetClass="path" presetSubtype="0" accel="50000" decel="50000" fill="hold" nodeType="afterEffect">
                                  <p:stCondLst>
                                    <p:cond delay="0"/>
                                  </p:stCondLst>
                                  <p:childTnLst>
                                    <p:animMotion origin="layout" path="M -0.38681 0.00209 C -0.34046 -0.05694 -0.2941 -0.11597 -0.22969 -0.1162 C -0.16528 -0.11643 -0.08282 -0.05833 4.44444E-6 -3.7037E-6 " pathEditMode="relative" rAng="0" ptsTypes="aaA">
                                      <p:cBhvr>
                                        <p:cTn id="33" dur="2000" fill="hold"/>
                                        <p:tgtEl>
                                          <p:spTgt spid="75784"/>
                                        </p:tgtEl>
                                        <p:attrNameLst>
                                          <p:attrName>ppt_x</p:attrName>
                                          <p:attrName>ppt_y</p:attrName>
                                        </p:attrNameLst>
                                      </p:cBhvr>
                                      <p:rCtr x="19300" y="-5900"/>
                                    </p:animMotion>
                                  </p:childTnLst>
                                </p:cTn>
                              </p:par>
                            </p:childTnLst>
                          </p:cTn>
                        </p:par>
                        <p:par>
                          <p:cTn id="34" fill="hold">
                            <p:stCondLst>
                              <p:cond delay="6000"/>
                            </p:stCondLst>
                            <p:childTnLst>
                              <p:par>
                                <p:cTn id="35" presetID="34" presetClass="exit" presetSubtype="0" fill="hold" nodeType="afterEffect">
                                  <p:stCondLst>
                                    <p:cond delay="0"/>
                                  </p:stCondLst>
                                  <p:childTnLst>
                                    <p:anim from="(ppt_x)" to="(ppt_x+1)" calcmode="lin" valueType="num">
                                      <p:cBhvr>
                                        <p:cTn id="36" dur="1000">
                                          <p:stCondLst>
                                            <p:cond delay="0"/>
                                          </p:stCondLst>
                                        </p:cTn>
                                        <p:tgtEl>
                                          <p:spTgt spid="75784"/>
                                        </p:tgtEl>
                                        <p:attrNameLst>
                                          <p:attrName>ppt_x</p:attrName>
                                        </p:attrNameLst>
                                      </p:cBhvr>
                                    </p:anim>
                                    <p:anim from="0" to="-1.0" calcmode="lin" valueType="num">
                                      <p:cBhvr>
                                        <p:cTn id="37" dur="200" accel="50000">
                                          <p:stCondLst>
                                            <p:cond delay="0"/>
                                          </p:stCondLst>
                                        </p:cTn>
                                        <p:tgtEl>
                                          <p:spTgt spid="75784"/>
                                        </p:tgtEl>
                                        <p:attrNameLst>
                                          <p:attrName>xshear</p:attrName>
                                        </p:attrNameLst>
                                      </p:cBhvr>
                                    </p:anim>
                                    <p:set>
                                      <p:cBhvr>
                                        <p:cTn id="38" dur="800">
                                          <p:stCondLst>
                                            <p:cond delay="200"/>
                                          </p:stCondLst>
                                        </p:cTn>
                                        <p:tgtEl>
                                          <p:spTgt spid="75784"/>
                                        </p:tgtEl>
                                        <p:attrNameLst>
                                          <p:attrName>xshear</p:attrName>
                                        </p:attrNameLst>
                                      </p:cBhvr>
                                      <p:to>
                                        <p:strVal val="-1.0"/>
                                      </p:to>
                                    </p:set>
                                    <p:set>
                                      <p:cBhvr>
                                        <p:cTn id="39" dur="1" fill="hold">
                                          <p:stCondLst>
                                            <p:cond delay="999"/>
                                          </p:stCondLst>
                                        </p:cTn>
                                        <p:tgtEl>
                                          <p:spTgt spid="75784"/>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nodeType="clickEffect">
                                  <p:stCondLst>
                                    <p:cond delay="0"/>
                                  </p:stCondLst>
                                  <p:childTnLst>
                                    <p:set>
                                      <p:cBhvr>
                                        <p:cTn id="43" dur="1" fill="hold">
                                          <p:stCondLst>
                                            <p:cond delay="0"/>
                                          </p:stCondLst>
                                        </p:cTn>
                                        <p:tgtEl>
                                          <p:spTgt spid="75779">
                                            <p:txEl>
                                              <p:pRg st="3" end="3"/>
                                            </p:txEl>
                                          </p:spTgt>
                                        </p:tgtEl>
                                        <p:attrNameLst>
                                          <p:attrName>style.visibility</p:attrName>
                                        </p:attrNameLst>
                                      </p:cBhvr>
                                      <p:to>
                                        <p:strVal val="visible"/>
                                      </p:to>
                                    </p:set>
                                    <p:animEffect transition="in" filter="slide(fromBottom)">
                                      <p:cBhvr>
                                        <p:cTn id="44" dur="500"/>
                                        <p:tgtEl>
                                          <p:spTgt spid="75779">
                                            <p:txEl>
                                              <p:pRg st="3" end="3"/>
                                            </p:txEl>
                                          </p:spTgt>
                                        </p:tgtEl>
                                      </p:cBhvr>
                                    </p:animEffect>
                                  </p:childTnLst>
                                </p:cTn>
                              </p:par>
                            </p:childTnLst>
                          </p:cTn>
                        </p:par>
                        <p:par>
                          <p:cTn id="45" fill="hold">
                            <p:stCondLst>
                              <p:cond delay="500"/>
                            </p:stCondLst>
                            <p:childTnLst>
                              <p:par>
                                <p:cTn id="46" presetID="12" presetClass="entr" presetSubtype="4" fill="hold" nodeType="afterEffect">
                                  <p:stCondLst>
                                    <p:cond delay="0"/>
                                  </p:stCondLst>
                                  <p:childTnLst>
                                    <p:set>
                                      <p:cBhvr>
                                        <p:cTn id="47" dur="1" fill="hold">
                                          <p:stCondLst>
                                            <p:cond delay="0"/>
                                          </p:stCondLst>
                                        </p:cTn>
                                        <p:tgtEl>
                                          <p:spTgt spid="75779">
                                            <p:txEl>
                                              <p:pRg st="4" end="4"/>
                                            </p:txEl>
                                          </p:spTgt>
                                        </p:tgtEl>
                                        <p:attrNameLst>
                                          <p:attrName>style.visibility</p:attrName>
                                        </p:attrNameLst>
                                      </p:cBhvr>
                                      <p:to>
                                        <p:strVal val="visible"/>
                                      </p:to>
                                    </p:set>
                                    <p:animEffect transition="in" filter="slide(fromBottom)">
                                      <p:cBhvr>
                                        <p:cTn id="48" dur="500"/>
                                        <p:tgtEl>
                                          <p:spTgt spid="75779">
                                            <p:txEl>
                                              <p:pRg st="4" end="4"/>
                                            </p:txEl>
                                          </p:spTgt>
                                        </p:tgtEl>
                                      </p:cBhvr>
                                    </p:animEffect>
                                  </p:childTnLst>
                                </p:cTn>
                              </p:par>
                            </p:childTnLst>
                          </p:cTn>
                        </p:par>
                        <p:par>
                          <p:cTn id="49" fill="hold">
                            <p:stCondLst>
                              <p:cond delay="1000"/>
                            </p:stCondLst>
                            <p:childTnLst>
                              <p:par>
                                <p:cTn id="50" presetID="12" presetClass="entr" presetSubtype="4" fill="hold" nodeType="afterEffect">
                                  <p:stCondLst>
                                    <p:cond delay="0"/>
                                  </p:stCondLst>
                                  <p:childTnLst>
                                    <p:set>
                                      <p:cBhvr>
                                        <p:cTn id="51" dur="1" fill="hold">
                                          <p:stCondLst>
                                            <p:cond delay="0"/>
                                          </p:stCondLst>
                                        </p:cTn>
                                        <p:tgtEl>
                                          <p:spTgt spid="75779">
                                            <p:txEl>
                                              <p:pRg st="5" end="5"/>
                                            </p:txEl>
                                          </p:spTgt>
                                        </p:tgtEl>
                                        <p:attrNameLst>
                                          <p:attrName>style.visibility</p:attrName>
                                        </p:attrNameLst>
                                      </p:cBhvr>
                                      <p:to>
                                        <p:strVal val="visible"/>
                                      </p:to>
                                    </p:set>
                                    <p:animEffect transition="in" filter="slide(fromBottom)">
                                      <p:cBhvr>
                                        <p:cTn id="52" dur="500"/>
                                        <p:tgtEl>
                                          <p:spTgt spid="757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body" idx="1"/>
          </p:nvPr>
        </p:nvSpPr>
        <p:spPr>
          <a:xfrm>
            <a:off x="4114800" y="2133600"/>
            <a:ext cx="4876800" cy="4572000"/>
          </a:xfrm>
        </p:spPr>
        <p:txBody>
          <a:bodyPr/>
          <a:lstStyle/>
          <a:p>
            <a:pPr>
              <a:lnSpc>
                <a:spcPct val="90000"/>
              </a:lnSpc>
            </a:pPr>
            <a:r>
              <a:rPr lang="en-US" sz="2400"/>
              <a:t>THERMOSPHERE</a:t>
            </a:r>
          </a:p>
          <a:p>
            <a:pPr lvl="1">
              <a:lnSpc>
                <a:spcPct val="90000"/>
              </a:lnSpc>
            </a:pPr>
            <a:r>
              <a:rPr lang="en-US" sz="2000"/>
              <a:t>Temp INCREASES with increasing elevation</a:t>
            </a:r>
          </a:p>
          <a:p>
            <a:pPr lvl="2">
              <a:lnSpc>
                <a:spcPct val="90000"/>
              </a:lnSpc>
            </a:pPr>
            <a:r>
              <a:rPr lang="en-US" sz="1800"/>
              <a:t>As high as 3,600°F (2000°C) near the top of this layer.</a:t>
            </a:r>
          </a:p>
          <a:p>
            <a:pPr lvl="3">
              <a:lnSpc>
                <a:spcPct val="90000"/>
              </a:lnSpc>
            </a:pPr>
            <a:r>
              <a:rPr lang="en-US" sz="1600"/>
              <a:t>Small # of molecules moving EXTREMELY fast!!!</a:t>
            </a:r>
          </a:p>
          <a:p>
            <a:pPr lvl="2">
              <a:lnSpc>
                <a:spcPct val="90000"/>
              </a:lnSpc>
            </a:pPr>
            <a:r>
              <a:rPr lang="en-US" sz="1800"/>
              <a:t>However, this not sensible heat.</a:t>
            </a:r>
          </a:p>
          <a:p>
            <a:pPr lvl="3">
              <a:lnSpc>
                <a:spcPct val="90000"/>
              </a:lnSpc>
            </a:pPr>
            <a:r>
              <a:rPr lang="en-US" sz="1600"/>
              <a:t>Would still feel very cold to our skin.</a:t>
            </a:r>
          </a:p>
          <a:p>
            <a:pPr lvl="3">
              <a:lnSpc>
                <a:spcPct val="90000"/>
              </a:lnSpc>
            </a:pPr>
            <a:r>
              <a:rPr lang="en-US" sz="1600"/>
              <a:t>Too few molecules to warm skin</a:t>
            </a:r>
          </a:p>
          <a:p>
            <a:pPr lvl="1">
              <a:lnSpc>
                <a:spcPct val="90000"/>
              </a:lnSpc>
            </a:pPr>
            <a:r>
              <a:rPr lang="en-US" sz="2000"/>
              <a:t>The few attracted gas molecules above the Thermopause are in the EXOSPHERE</a:t>
            </a:r>
          </a:p>
        </p:txBody>
      </p:sp>
      <p:pic>
        <p:nvPicPr>
          <p:cNvPr id="122883" name="Picture 3" descr="Average temperature profile for the lower layers of the atmosphere."/>
          <p:cNvPicPr>
            <a:picLocks noChangeAspect="1" noChangeArrowheads="1"/>
          </p:cNvPicPr>
          <p:nvPr/>
        </p:nvPicPr>
        <p:blipFill>
          <a:blip r:embed="rId3" cstate="print"/>
          <a:srcRect/>
          <a:stretch>
            <a:fillRect/>
          </a:stretch>
        </p:blipFill>
        <p:spPr bwMode="auto">
          <a:xfrm>
            <a:off x="76200" y="76200"/>
            <a:ext cx="4038600" cy="6629400"/>
          </a:xfrm>
          <a:prstGeom prst="rect">
            <a:avLst/>
          </a:prstGeom>
          <a:noFill/>
        </p:spPr>
      </p:pic>
      <p:sp>
        <p:nvSpPr>
          <p:cNvPr id="122884" name="Rectangle 4"/>
          <p:cNvSpPr>
            <a:spLocks noChangeArrowheads="1"/>
          </p:cNvSpPr>
          <p:nvPr/>
        </p:nvSpPr>
        <p:spPr bwMode="auto">
          <a:xfrm>
            <a:off x="4343400" y="914400"/>
            <a:ext cx="3810000" cy="884238"/>
          </a:xfrm>
          <a:prstGeom prst="rect">
            <a:avLst/>
          </a:prstGeom>
          <a:noFill/>
          <a:ln w="9525">
            <a:noFill/>
            <a:miter lim="800000"/>
            <a:headEnd/>
            <a:tailEnd/>
          </a:ln>
          <a:effectLst/>
        </p:spPr>
        <p:txBody>
          <a:bodyPr anchor="ctr"/>
          <a:lstStyle/>
          <a:p>
            <a:pPr eaLnBrk="1" hangingPunct="1"/>
            <a:r>
              <a:rPr lang="en-US" sz="4000">
                <a:solidFill>
                  <a:schemeClr val="tx2"/>
                </a:solidFill>
                <a:latin typeface="Arial Black" pitchFamily="34" charset="0"/>
              </a:rPr>
              <a:t>Atmospheric</a:t>
            </a:r>
            <a:br>
              <a:rPr lang="en-US" sz="4000">
                <a:solidFill>
                  <a:schemeClr val="tx2"/>
                </a:solidFill>
                <a:latin typeface="Arial Black" pitchFamily="34" charset="0"/>
              </a:rPr>
            </a:br>
            <a:r>
              <a:rPr lang="en-US" sz="4000">
                <a:solidFill>
                  <a:schemeClr val="tx2"/>
                </a:solidFill>
                <a:latin typeface="Arial Black" pitchFamily="34" charset="0"/>
              </a:rPr>
              <a:t>Composition</a:t>
            </a:r>
          </a:p>
        </p:txBody>
      </p:sp>
      <p:sp>
        <p:nvSpPr>
          <p:cNvPr id="122885" name="Rectangle 5"/>
          <p:cNvSpPr>
            <a:spLocks noChangeArrowheads="1"/>
          </p:cNvSpPr>
          <p:nvPr/>
        </p:nvSpPr>
        <p:spPr bwMode="auto">
          <a:xfrm>
            <a:off x="71438" y="2665413"/>
            <a:ext cx="4049712" cy="4040187"/>
          </a:xfrm>
          <a:prstGeom prst="rect">
            <a:avLst/>
          </a:prstGeom>
          <a:solidFill>
            <a:srgbClr val="808080">
              <a:alpha val="70000"/>
            </a:srgbClr>
          </a:solidFill>
          <a:ln w="9525">
            <a:noFill/>
            <a:miter lim="800000"/>
            <a:headEnd/>
            <a:tailEnd/>
          </a:ln>
          <a:effectLst/>
        </p:spPr>
        <p:txBody>
          <a:bodyPr wrap="none" anchor="ctr"/>
          <a:lstStyle/>
          <a:p>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22882">
                                            <p:txEl>
                                              <p:pRg st="1" end="1"/>
                                            </p:txEl>
                                          </p:spTgt>
                                        </p:tgtEl>
                                        <p:attrNameLst>
                                          <p:attrName>style.visibility</p:attrName>
                                        </p:attrNameLst>
                                      </p:cBhvr>
                                      <p:to>
                                        <p:strVal val="visible"/>
                                      </p:to>
                                    </p:set>
                                    <p:animEffect transition="in" filter="slide(fromBottom)">
                                      <p:cBhvr>
                                        <p:cTn id="7" dur="500"/>
                                        <p:tgtEl>
                                          <p:spTgt spid="122882">
                                            <p:txEl>
                                              <p:pRg st="1" end="1"/>
                                            </p:txEl>
                                          </p:spTgt>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22882">
                                            <p:txEl>
                                              <p:pRg st="2" end="2"/>
                                            </p:txEl>
                                          </p:spTgt>
                                        </p:tgtEl>
                                        <p:attrNameLst>
                                          <p:attrName>style.visibility</p:attrName>
                                        </p:attrNameLst>
                                      </p:cBhvr>
                                      <p:to>
                                        <p:strVal val="visible"/>
                                      </p:to>
                                    </p:set>
                                    <p:animEffect transition="in" filter="slide(fromBottom)">
                                      <p:cBhvr>
                                        <p:cTn id="11" dur="500"/>
                                        <p:tgtEl>
                                          <p:spTgt spid="122882">
                                            <p:txEl>
                                              <p:pRg st="2" end="2"/>
                                            </p:txEl>
                                          </p:spTgt>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122882">
                                            <p:txEl>
                                              <p:pRg st="3" end="3"/>
                                            </p:txEl>
                                          </p:spTgt>
                                        </p:tgtEl>
                                        <p:attrNameLst>
                                          <p:attrName>style.visibility</p:attrName>
                                        </p:attrNameLst>
                                      </p:cBhvr>
                                      <p:to>
                                        <p:strVal val="visible"/>
                                      </p:to>
                                    </p:set>
                                    <p:animEffect transition="in" filter="slide(fromBottom)">
                                      <p:cBhvr>
                                        <p:cTn id="15" dur="500"/>
                                        <p:tgtEl>
                                          <p:spTgt spid="12288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122882">
                                            <p:txEl>
                                              <p:pRg st="4" end="4"/>
                                            </p:txEl>
                                          </p:spTgt>
                                        </p:tgtEl>
                                        <p:attrNameLst>
                                          <p:attrName>style.visibility</p:attrName>
                                        </p:attrNameLst>
                                      </p:cBhvr>
                                      <p:to>
                                        <p:strVal val="visible"/>
                                      </p:to>
                                    </p:set>
                                    <p:animEffect transition="in" filter="slide(fromBottom)">
                                      <p:cBhvr>
                                        <p:cTn id="20" dur="500"/>
                                        <p:tgtEl>
                                          <p:spTgt spid="122882">
                                            <p:txEl>
                                              <p:pRg st="4" end="4"/>
                                            </p:txEl>
                                          </p:spTgt>
                                        </p:tgtEl>
                                      </p:cBhvr>
                                    </p:animEffect>
                                  </p:childTnLst>
                                </p:cTn>
                              </p:par>
                            </p:childTnLst>
                          </p:cTn>
                        </p:par>
                        <p:par>
                          <p:cTn id="21" fill="hold">
                            <p:stCondLst>
                              <p:cond delay="500"/>
                            </p:stCondLst>
                            <p:childTnLst>
                              <p:par>
                                <p:cTn id="22" presetID="12" presetClass="entr" presetSubtype="4" fill="hold" nodeType="afterEffect">
                                  <p:stCondLst>
                                    <p:cond delay="0"/>
                                  </p:stCondLst>
                                  <p:childTnLst>
                                    <p:set>
                                      <p:cBhvr>
                                        <p:cTn id="23" dur="1" fill="hold">
                                          <p:stCondLst>
                                            <p:cond delay="0"/>
                                          </p:stCondLst>
                                        </p:cTn>
                                        <p:tgtEl>
                                          <p:spTgt spid="122882">
                                            <p:txEl>
                                              <p:pRg st="5" end="5"/>
                                            </p:txEl>
                                          </p:spTgt>
                                        </p:tgtEl>
                                        <p:attrNameLst>
                                          <p:attrName>style.visibility</p:attrName>
                                        </p:attrNameLst>
                                      </p:cBhvr>
                                      <p:to>
                                        <p:strVal val="visible"/>
                                      </p:to>
                                    </p:set>
                                    <p:animEffect transition="in" filter="slide(fromBottom)">
                                      <p:cBhvr>
                                        <p:cTn id="24" dur="500"/>
                                        <p:tgtEl>
                                          <p:spTgt spid="122882">
                                            <p:txEl>
                                              <p:pRg st="5" end="5"/>
                                            </p:txEl>
                                          </p:spTgt>
                                        </p:tgtEl>
                                      </p:cBhvr>
                                    </p:animEffect>
                                  </p:childTnLst>
                                </p:cTn>
                              </p:par>
                            </p:childTnLst>
                          </p:cTn>
                        </p:par>
                        <p:par>
                          <p:cTn id="25" fill="hold">
                            <p:stCondLst>
                              <p:cond delay="1000"/>
                            </p:stCondLst>
                            <p:childTnLst>
                              <p:par>
                                <p:cTn id="26" presetID="12" presetClass="entr" presetSubtype="4" fill="hold" nodeType="afterEffect">
                                  <p:stCondLst>
                                    <p:cond delay="0"/>
                                  </p:stCondLst>
                                  <p:childTnLst>
                                    <p:set>
                                      <p:cBhvr>
                                        <p:cTn id="27" dur="1" fill="hold">
                                          <p:stCondLst>
                                            <p:cond delay="0"/>
                                          </p:stCondLst>
                                        </p:cTn>
                                        <p:tgtEl>
                                          <p:spTgt spid="122882">
                                            <p:txEl>
                                              <p:pRg st="6" end="6"/>
                                            </p:txEl>
                                          </p:spTgt>
                                        </p:tgtEl>
                                        <p:attrNameLst>
                                          <p:attrName>style.visibility</p:attrName>
                                        </p:attrNameLst>
                                      </p:cBhvr>
                                      <p:to>
                                        <p:strVal val="visible"/>
                                      </p:to>
                                    </p:set>
                                    <p:animEffect transition="in" filter="slide(fromBottom)">
                                      <p:cBhvr>
                                        <p:cTn id="28" dur="500"/>
                                        <p:tgtEl>
                                          <p:spTgt spid="122882">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childTnLst>
                                    <p:set>
                                      <p:cBhvr>
                                        <p:cTn id="32" dur="1" fill="hold">
                                          <p:stCondLst>
                                            <p:cond delay="0"/>
                                          </p:stCondLst>
                                        </p:cTn>
                                        <p:tgtEl>
                                          <p:spTgt spid="122882">
                                            <p:txEl>
                                              <p:pRg st="7" end="7"/>
                                            </p:txEl>
                                          </p:spTgt>
                                        </p:tgtEl>
                                        <p:attrNameLst>
                                          <p:attrName>style.visibility</p:attrName>
                                        </p:attrNameLst>
                                      </p:cBhvr>
                                      <p:to>
                                        <p:strVal val="visible"/>
                                      </p:to>
                                    </p:set>
                                    <p:animEffect transition="in" filter="slide(fromBottom)">
                                      <p:cBhvr>
                                        <p:cTn id="33" dur="500"/>
                                        <p:tgtEl>
                                          <p:spTgt spid="12288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sz="3600"/>
              <a:t>Atmospheric Composition</a:t>
            </a:r>
          </a:p>
        </p:txBody>
      </p:sp>
      <p:sp>
        <p:nvSpPr>
          <p:cNvPr id="77827" name="Rectangle 3"/>
          <p:cNvSpPr>
            <a:spLocks noGrp="1" noChangeArrowheads="1"/>
          </p:cNvSpPr>
          <p:nvPr>
            <p:ph type="body" idx="1"/>
          </p:nvPr>
        </p:nvSpPr>
        <p:spPr>
          <a:xfrm>
            <a:off x="1752600" y="2438400"/>
            <a:ext cx="7086600" cy="4216400"/>
          </a:xfrm>
        </p:spPr>
        <p:txBody>
          <a:bodyPr/>
          <a:lstStyle/>
          <a:p>
            <a:r>
              <a:rPr lang="en-US" sz="2800"/>
              <a:t>Functional Layers</a:t>
            </a:r>
          </a:p>
          <a:p>
            <a:pPr lvl="1"/>
            <a:r>
              <a:rPr lang="en-US" sz="2400"/>
              <a:t>Ozone Layer</a:t>
            </a:r>
          </a:p>
          <a:p>
            <a:pPr lvl="1"/>
            <a:r>
              <a:rPr lang="en-US" sz="2400"/>
              <a:t>Ionosphere</a:t>
            </a:r>
          </a:p>
          <a:p>
            <a:r>
              <a:rPr lang="en-US" sz="2800"/>
              <a:t>Ozone layer</a:t>
            </a:r>
          </a:p>
          <a:p>
            <a:pPr lvl="1"/>
            <a:r>
              <a:rPr lang="en-US" sz="2400"/>
              <a:t>Exists Throughout Stratosphere, Making It Warm</a:t>
            </a:r>
          </a:p>
          <a:p>
            <a:pPr lvl="2"/>
            <a:r>
              <a:rPr lang="en-US" sz="2000"/>
              <a:t>Ozone (0</a:t>
            </a:r>
            <a:r>
              <a:rPr lang="en-US" sz="2000" baseline="-25000"/>
              <a:t>3</a:t>
            </a:r>
            <a:r>
              <a:rPr lang="en-US" sz="2000"/>
              <a:t>) is formed by the combination of atomic oxygen (O) and molecular oxygen (0</a:t>
            </a:r>
            <a:r>
              <a:rPr lang="en-US" sz="2000" baseline="-25000"/>
              <a:t>2</a:t>
            </a:r>
            <a:r>
              <a:rPr lang="en-US" sz="2000"/>
              <a:t>)</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7827">
                                            <p:txEl>
                                              <p:pRg st="1" end="1"/>
                                            </p:txEl>
                                          </p:spTgt>
                                        </p:tgtEl>
                                        <p:attrNameLst>
                                          <p:attrName>style.visibility</p:attrName>
                                        </p:attrNameLst>
                                      </p:cBhvr>
                                      <p:to>
                                        <p:strVal val="visible"/>
                                      </p:to>
                                    </p:set>
                                    <p:animEffect transition="in" filter="slide(fromBottom)">
                                      <p:cBhvr>
                                        <p:cTn id="7" dur="500"/>
                                        <p:tgtEl>
                                          <p:spTgt spid="77827">
                                            <p:txEl>
                                              <p:pRg st="1" end="1"/>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77827">
                                            <p:txEl>
                                              <p:pRg st="2" end="2"/>
                                            </p:txEl>
                                          </p:spTgt>
                                        </p:tgtEl>
                                        <p:attrNameLst>
                                          <p:attrName>style.visibility</p:attrName>
                                        </p:attrNameLst>
                                      </p:cBhvr>
                                      <p:to>
                                        <p:strVal val="visible"/>
                                      </p:to>
                                    </p:set>
                                    <p:animEffect transition="in" filter="slide(fromBottom)">
                                      <p:cBhvr>
                                        <p:cTn id="10" dur="500"/>
                                        <p:tgtEl>
                                          <p:spTgt spid="77827">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77827">
                                            <p:txEl>
                                              <p:pRg st="3" end="3"/>
                                            </p:txEl>
                                          </p:spTgt>
                                        </p:tgtEl>
                                        <p:attrNameLst>
                                          <p:attrName>style.visibility</p:attrName>
                                        </p:attrNameLst>
                                      </p:cBhvr>
                                      <p:to>
                                        <p:strVal val="visible"/>
                                      </p:to>
                                    </p:set>
                                    <p:animEffect transition="in" filter="slide(fromBottom)">
                                      <p:cBhvr>
                                        <p:cTn id="15" dur="500"/>
                                        <p:tgtEl>
                                          <p:spTgt spid="77827">
                                            <p:txEl>
                                              <p:pRg st="3" end="3"/>
                                            </p:txEl>
                                          </p:spTgt>
                                        </p:tgtEl>
                                      </p:cBhvr>
                                    </p:animEffect>
                                  </p:childTnLst>
                                </p:cTn>
                              </p:par>
                            </p:childTnLst>
                          </p:cTn>
                        </p:par>
                        <p:par>
                          <p:cTn id="16" fill="hold">
                            <p:stCondLst>
                              <p:cond delay="500"/>
                            </p:stCondLst>
                            <p:childTnLst>
                              <p:par>
                                <p:cTn id="17" presetID="12" presetClass="entr" presetSubtype="4" fill="hold" nodeType="afterEffect">
                                  <p:stCondLst>
                                    <p:cond delay="0"/>
                                  </p:stCondLst>
                                  <p:childTnLst>
                                    <p:set>
                                      <p:cBhvr>
                                        <p:cTn id="18" dur="1" fill="hold">
                                          <p:stCondLst>
                                            <p:cond delay="0"/>
                                          </p:stCondLst>
                                        </p:cTn>
                                        <p:tgtEl>
                                          <p:spTgt spid="77827">
                                            <p:txEl>
                                              <p:pRg st="4" end="4"/>
                                            </p:txEl>
                                          </p:spTgt>
                                        </p:tgtEl>
                                        <p:attrNameLst>
                                          <p:attrName>style.visibility</p:attrName>
                                        </p:attrNameLst>
                                      </p:cBhvr>
                                      <p:to>
                                        <p:strVal val="visible"/>
                                      </p:to>
                                    </p:set>
                                    <p:animEffect transition="in" filter="slide(fromBottom)">
                                      <p:cBhvr>
                                        <p:cTn id="19" dur="500"/>
                                        <p:tgtEl>
                                          <p:spTgt spid="77827">
                                            <p:txEl>
                                              <p:pRg st="4" end="4"/>
                                            </p:txEl>
                                          </p:spTgt>
                                        </p:tgtEl>
                                      </p:cBhvr>
                                    </p:animEffect>
                                  </p:childTnLst>
                                </p:cTn>
                              </p:par>
                            </p:childTnLst>
                          </p:cTn>
                        </p:par>
                        <p:par>
                          <p:cTn id="20" fill="hold">
                            <p:stCondLst>
                              <p:cond delay="1000"/>
                            </p:stCondLst>
                            <p:childTnLst>
                              <p:par>
                                <p:cTn id="21" presetID="12" presetClass="entr" presetSubtype="4" fill="hold" nodeType="afterEffect">
                                  <p:stCondLst>
                                    <p:cond delay="0"/>
                                  </p:stCondLst>
                                  <p:childTnLst>
                                    <p:set>
                                      <p:cBhvr>
                                        <p:cTn id="22" dur="1" fill="hold">
                                          <p:stCondLst>
                                            <p:cond delay="0"/>
                                          </p:stCondLst>
                                        </p:cTn>
                                        <p:tgtEl>
                                          <p:spTgt spid="77827">
                                            <p:txEl>
                                              <p:pRg st="5" end="5"/>
                                            </p:txEl>
                                          </p:spTgt>
                                        </p:tgtEl>
                                        <p:attrNameLst>
                                          <p:attrName>style.visibility</p:attrName>
                                        </p:attrNameLst>
                                      </p:cBhvr>
                                      <p:to>
                                        <p:strVal val="visible"/>
                                      </p:to>
                                    </p:set>
                                    <p:animEffect transition="in" filter="slide(fromBottom)">
                                      <p:cBhvr>
                                        <p:cTn id="23" dur="500"/>
                                        <p:tgtEl>
                                          <p:spTgt spid="778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sz="3600"/>
              <a:t>Atmospheric Composition</a:t>
            </a:r>
          </a:p>
        </p:txBody>
      </p:sp>
      <p:sp>
        <p:nvSpPr>
          <p:cNvPr id="138243" name="Rectangle 3"/>
          <p:cNvSpPr>
            <a:spLocks noGrp="1" noChangeArrowheads="1"/>
          </p:cNvSpPr>
          <p:nvPr>
            <p:ph type="body" idx="1"/>
          </p:nvPr>
        </p:nvSpPr>
        <p:spPr>
          <a:xfrm>
            <a:off x="1752600" y="2438400"/>
            <a:ext cx="7086600" cy="4216400"/>
          </a:xfrm>
        </p:spPr>
        <p:txBody>
          <a:bodyPr/>
          <a:lstStyle/>
          <a:p>
            <a:r>
              <a:rPr lang="en-US" sz="2800" dirty="0"/>
              <a:t>Ozone layer (Cont.)</a:t>
            </a:r>
          </a:p>
          <a:p>
            <a:pPr lvl="1"/>
            <a:r>
              <a:rPr lang="en-US" sz="2400" dirty="0"/>
              <a:t>Ozone</a:t>
            </a:r>
          </a:p>
          <a:p>
            <a:pPr lvl="2"/>
            <a:r>
              <a:rPr lang="en-US" sz="2000" dirty="0"/>
              <a:t>Near the earth’s surface ozone is an air pollutant acting as an irritant to lungs and eyes and damaging vegetation. </a:t>
            </a:r>
          </a:p>
          <a:p>
            <a:pPr lvl="2"/>
            <a:r>
              <a:rPr lang="en-US" sz="2000" dirty="0"/>
              <a:t>However, in the upper atmosphere ozone (the ozone layer)… </a:t>
            </a:r>
          </a:p>
          <a:p>
            <a:pPr lvl="1"/>
            <a:r>
              <a:rPr lang="en-US" sz="2400" dirty="0"/>
              <a:t>Protects The Earth From Ultra Violet Light</a:t>
            </a:r>
          </a:p>
          <a:p>
            <a:pPr lvl="2"/>
            <a:r>
              <a:rPr lang="en-US" sz="2000" dirty="0"/>
              <a:t>Ozone absorbs UV and is split back into atomic oxygen (O) and molecular oxygen (0</a:t>
            </a:r>
            <a:r>
              <a:rPr lang="en-US" sz="2000" baseline="-25000" dirty="0"/>
              <a:t>2</a:t>
            </a:r>
            <a:r>
              <a:rPr lang="en-US" sz="2000" dirty="0" smtClean="0"/>
              <a:t>)</a:t>
            </a:r>
            <a:endParaRPr lang="en-US" sz="2000"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38243">
                                            <p:txEl>
                                              <p:pRg st="2" end="2"/>
                                            </p:txEl>
                                          </p:spTgt>
                                        </p:tgtEl>
                                        <p:attrNameLst>
                                          <p:attrName>style.visibility</p:attrName>
                                        </p:attrNameLst>
                                      </p:cBhvr>
                                      <p:to>
                                        <p:strVal val="visible"/>
                                      </p:to>
                                    </p:set>
                                    <p:animEffect transition="in" filter="slide(fromBottom)">
                                      <p:cBhvr>
                                        <p:cTn id="7" dur="500"/>
                                        <p:tgtEl>
                                          <p:spTgt spid="138243">
                                            <p:txEl>
                                              <p:pRg st="2" end="2"/>
                                            </p:txEl>
                                          </p:spTgt>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38243">
                                            <p:txEl>
                                              <p:pRg st="3" end="3"/>
                                            </p:txEl>
                                          </p:spTgt>
                                        </p:tgtEl>
                                        <p:attrNameLst>
                                          <p:attrName>style.visibility</p:attrName>
                                        </p:attrNameLst>
                                      </p:cBhvr>
                                      <p:to>
                                        <p:strVal val="visible"/>
                                      </p:to>
                                    </p:set>
                                    <p:animEffect transition="in" filter="slide(fromBottom)">
                                      <p:cBhvr>
                                        <p:cTn id="11" dur="500"/>
                                        <p:tgtEl>
                                          <p:spTgt spid="138243">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138243">
                                            <p:txEl>
                                              <p:pRg st="4" end="4"/>
                                            </p:txEl>
                                          </p:spTgt>
                                        </p:tgtEl>
                                        <p:attrNameLst>
                                          <p:attrName>style.visibility</p:attrName>
                                        </p:attrNameLst>
                                      </p:cBhvr>
                                      <p:to>
                                        <p:strVal val="visible"/>
                                      </p:to>
                                    </p:set>
                                    <p:animEffect transition="in" filter="slide(fromBottom)">
                                      <p:cBhvr>
                                        <p:cTn id="16" dur="500"/>
                                        <p:tgtEl>
                                          <p:spTgt spid="138243">
                                            <p:txEl>
                                              <p:pRg st="4" end="4"/>
                                            </p:txEl>
                                          </p:spTgt>
                                        </p:tgtEl>
                                      </p:cBhvr>
                                    </p:animEffect>
                                  </p:childTnLst>
                                </p:cTn>
                              </p:par>
                            </p:childTnLst>
                          </p:cTn>
                        </p:par>
                        <p:par>
                          <p:cTn id="17" fill="hold">
                            <p:stCondLst>
                              <p:cond delay="500"/>
                            </p:stCondLst>
                            <p:childTnLst>
                              <p:par>
                                <p:cTn id="18" presetID="12" presetClass="entr" presetSubtype="4" fill="hold" nodeType="afterEffect">
                                  <p:stCondLst>
                                    <p:cond delay="0"/>
                                  </p:stCondLst>
                                  <p:childTnLst>
                                    <p:set>
                                      <p:cBhvr>
                                        <p:cTn id="19" dur="1" fill="hold">
                                          <p:stCondLst>
                                            <p:cond delay="0"/>
                                          </p:stCondLst>
                                        </p:cTn>
                                        <p:tgtEl>
                                          <p:spTgt spid="138243">
                                            <p:txEl>
                                              <p:pRg st="5" end="5"/>
                                            </p:txEl>
                                          </p:spTgt>
                                        </p:tgtEl>
                                        <p:attrNameLst>
                                          <p:attrName>style.visibility</p:attrName>
                                        </p:attrNameLst>
                                      </p:cBhvr>
                                      <p:to>
                                        <p:strVal val="visible"/>
                                      </p:to>
                                    </p:set>
                                    <p:animEffect transition="in" filter="slide(fromBottom)">
                                      <p:cBhvr>
                                        <p:cTn id="20" dur="500"/>
                                        <p:tgtEl>
                                          <p:spTgt spid="1382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618" name="Picture 2" descr="http://www.ucar.edu/learn/images/o3split2.gif"/>
          <p:cNvPicPr>
            <a:picLocks noChangeAspect="1" noChangeArrowheads="1"/>
          </p:cNvPicPr>
          <p:nvPr/>
        </p:nvPicPr>
        <p:blipFill>
          <a:blip r:embed="rId2" cstate="print"/>
          <a:srcRect/>
          <a:stretch>
            <a:fillRect/>
          </a:stretch>
        </p:blipFill>
        <p:spPr bwMode="auto">
          <a:xfrm>
            <a:off x="91439" y="78377"/>
            <a:ext cx="8177349" cy="6133012"/>
          </a:xfrm>
          <a:prstGeom prst="rect">
            <a:avLst/>
          </a:prstGeom>
          <a:noFill/>
        </p:spPr>
      </p:pic>
      <p:sp>
        <p:nvSpPr>
          <p:cNvPr id="5" name="Rectangle 4"/>
          <p:cNvSpPr/>
          <p:nvPr/>
        </p:nvSpPr>
        <p:spPr>
          <a:xfrm>
            <a:off x="5081449" y="4959981"/>
            <a:ext cx="3931921" cy="1754326"/>
          </a:xfrm>
          <a:prstGeom prst="rect">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342900" lvl="1" indent="-342900">
              <a:buFontTx/>
              <a:buChar char="•"/>
            </a:pPr>
            <a:r>
              <a:rPr lang="en-US" dirty="0" smtClean="0">
                <a:solidFill>
                  <a:srgbClr val="FF0000"/>
                </a:solidFill>
              </a:rPr>
              <a:t>Human Activities </a:t>
            </a:r>
            <a:r>
              <a:rPr lang="en-US" dirty="0" smtClean="0">
                <a:solidFill>
                  <a:srgbClr val="FF0000"/>
                </a:solidFill>
              </a:rPr>
              <a:t>Caused </a:t>
            </a:r>
            <a:r>
              <a:rPr lang="en-US" dirty="0" smtClean="0">
                <a:solidFill>
                  <a:srgbClr val="FF0000"/>
                </a:solidFill>
              </a:rPr>
              <a:t>Thinning, Especially At High </a:t>
            </a:r>
            <a:r>
              <a:rPr lang="en-US" dirty="0" smtClean="0">
                <a:solidFill>
                  <a:srgbClr val="FF0000"/>
                </a:solidFill>
              </a:rPr>
              <a:t>Latitudes </a:t>
            </a:r>
            <a:r>
              <a:rPr lang="en-US" dirty="0" smtClean="0">
                <a:solidFill>
                  <a:srgbClr val="FF0000"/>
                </a:solidFill>
              </a:rPr>
              <a:t>(Ozone Hole)</a:t>
            </a:r>
          </a:p>
          <a:p>
            <a:pPr marL="342900" lvl="1" indent="-342900">
              <a:buFontTx/>
              <a:buChar char="•"/>
            </a:pPr>
            <a:r>
              <a:rPr lang="en-US" dirty="0" smtClean="0">
                <a:solidFill>
                  <a:srgbClr val="FF0000"/>
                </a:solidFill>
              </a:rPr>
              <a:t>A single Chlorine atom can destroy 100,000 ozone molecules</a:t>
            </a:r>
          </a:p>
        </p:txBody>
      </p:sp>
    </p:spTree>
  </p:cSld>
  <p:clrMapOvr>
    <a:masterClrMapping/>
  </p:clrMapOvr>
  <p:transition>
    <p:fade thruBlk="1"/>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906" name="Picture 2" descr="http://www.ucar.edu/learn/images/o3split.gif"/>
          <p:cNvPicPr>
            <a:picLocks noChangeAspect="1" noChangeArrowheads="1" noCrop="1"/>
          </p:cNvPicPr>
          <p:nvPr/>
        </p:nvPicPr>
        <p:blipFill>
          <a:blip r:embed="rId2" cstate="print"/>
          <a:srcRect/>
          <a:stretch>
            <a:fillRect/>
          </a:stretch>
        </p:blipFill>
        <p:spPr bwMode="auto">
          <a:xfrm>
            <a:off x="862147" y="623748"/>
            <a:ext cx="8190412" cy="6142811"/>
          </a:xfrm>
          <a:prstGeom prst="rect">
            <a:avLst/>
          </a:prstGeom>
          <a:noFill/>
        </p:spPr>
      </p:pic>
      <p:sp>
        <p:nvSpPr>
          <p:cNvPr id="3" name="Rectangle 2"/>
          <p:cNvSpPr/>
          <p:nvPr/>
        </p:nvSpPr>
        <p:spPr>
          <a:xfrm>
            <a:off x="130631" y="130630"/>
            <a:ext cx="3265714" cy="2616101"/>
          </a:xfrm>
          <a:prstGeom prst="rect">
            <a:avLst/>
          </a:prstGeom>
          <a:solidFill>
            <a:srgbClr val="FFFFFF">
              <a:alpha val="85098"/>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lvl="1" indent="-342900">
              <a:spcBef>
                <a:spcPts val="600"/>
              </a:spcBef>
              <a:spcAft>
                <a:spcPts val="600"/>
              </a:spcAft>
              <a:buSzPct val="150000"/>
            </a:pPr>
            <a:r>
              <a:rPr lang="en-US" b="1" u="sng" dirty="0" smtClean="0">
                <a:solidFill>
                  <a:srgbClr val="FF0000"/>
                </a:solidFill>
              </a:rPr>
              <a:t>Montreal Protocol of 1987:</a:t>
            </a:r>
          </a:p>
          <a:p>
            <a:pPr marL="457200" lvl="3" indent="-342900">
              <a:spcBef>
                <a:spcPts val="600"/>
              </a:spcBef>
              <a:spcAft>
                <a:spcPts val="600"/>
              </a:spcAft>
              <a:buFont typeface="Courier New" pitchFamily="49" charset="0"/>
              <a:buChar char="o"/>
            </a:pPr>
            <a:r>
              <a:rPr lang="en-US" dirty="0" smtClean="0">
                <a:solidFill>
                  <a:srgbClr val="FF0000"/>
                </a:solidFill>
              </a:rPr>
              <a:t>Developed countries agreed to Ban production of CFCs</a:t>
            </a:r>
          </a:p>
          <a:p>
            <a:pPr marL="457200" lvl="3" indent="-342900">
              <a:spcBef>
                <a:spcPts val="600"/>
              </a:spcBef>
              <a:spcAft>
                <a:spcPts val="600"/>
              </a:spcAft>
              <a:buFont typeface="Courier New" pitchFamily="49" charset="0"/>
              <a:buChar char="o"/>
            </a:pPr>
            <a:r>
              <a:rPr lang="en-US" dirty="0" smtClean="0">
                <a:solidFill>
                  <a:srgbClr val="FF0000"/>
                </a:solidFill>
              </a:rPr>
              <a:t>Decreases in the size of the Ozone ‘hole’ expected between 2015 &amp; 2045</a:t>
            </a:r>
          </a:p>
        </p:txBody>
      </p:sp>
    </p:spTree>
  </p:cSld>
  <p:clrMapOvr>
    <a:masterClrMapping/>
  </p:clrMapOvr>
  <p:transition>
    <p:fade thruBlk="1"/>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9" name="Picture 5" descr="707px-Largest_ever_Ozone_hole_sept2000_with_scale">
            <a:hlinkClick r:id="rId3"/>
          </p:cNvPr>
          <p:cNvPicPr>
            <a:picLocks noChangeAspect="1" noChangeArrowheads="1"/>
          </p:cNvPicPr>
          <p:nvPr/>
        </p:nvPicPr>
        <p:blipFill>
          <a:blip r:embed="rId4" cstate="print"/>
          <a:srcRect/>
          <a:stretch>
            <a:fillRect/>
          </a:stretch>
        </p:blipFill>
        <p:spPr bwMode="auto">
          <a:xfrm>
            <a:off x="0" y="0"/>
            <a:ext cx="9147175" cy="6877050"/>
          </a:xfrm>
          <a:prstGeom prst="rect">
            <a:avLst/>
          </a:prstGeom>
          <a:noFill/>
        </p:spPr>
      </p:pic>
      <p:sp>
        <p:nvSpPr>
          <p:cNvPr id="5" name="Rectangle 4"/>
          <p:cNvSpPr/>
          <p:nvPr/>
        </p:nvSpPr>
        <p:spPr>
          <a:xfrm>
            <a:off x="6818811" y="6318893"/>
            <a:ext cx="2168435" cy="369332"/>
          </a:xfrm>
          <a:prstGeom prst="rect">
            <a:avLst/>
          </a:prstGeom>
          <a:solidFill>
            <a:srgbClr val="FFFFFF">
              <a:alpha val="85098"/>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lvl="1" indent="-342900" algn="ctr">
              <a:spcBef>
                <a:spcPts val="600"/>
              </a:spcBef>
              <a:spcAft>
                <a:spcPts val="600"/>
              </a:spcAft>
              <a:buSzPct val="150000"/>
            </a:pPr>
            <a:r>
              <a:rPr lang="en-US" b="1" i="1" dirty="0" smtClean="0">
                <a:solidFill>
                  <a:srgbClr val="FF0000"/>
                </a:solidFill>
              </a:rPr>
              <a:t>Why September?</a:t>
            </a:r>
          </a:p>
        </p:txBody>
      </p:sp>
    </p:spTree>
  </p:cSld>
  <p:clrMapOvr>
    <a:masterClrMapping/>
  </p:clrMapOvr>
  <p:transition>
    <p:fade thruBlk="1"/>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sz="3600"/>
              <a:t>Atmospheric Composition</a:t>
            </a:r>
          </a:p>
        </p:txBody>
      </p:sp>
      <p:sp>
        <p:nvSpPr>
          <p:cNvPr id="76803" name="Rectangle 3"/>
          <p:cNvSpPr>
            <a:spLocks noGrp="1" noChangeArrowheads="1"/>
          </p:cNvSpPr>
          <p:nvPr>
            <p:ph type="body" idx="1"/>
          </p:nvPr>
        </p:nvSpPr>
        <p:spPr>
          <a:xfrm>
            <a:off x="1752600" y="2438400"/>
            <a:ext cx="7086600" cy="4208463"/>
          </a:xfrm>
        </p:spPr>
        <p:txBody>
          <a:bodyPr>
            <a:normAutofit lnSpcReduction="10000"/>
          </a:bodyPr>
          <a:lstStyle/>
          <a:p>
            <a:pPr>
              <a:lnSpc>
                <a:spcPct val="90000"/>
              </a:lnSpc>
            </a:pPr>
            <a:r>
              <a:rPr lang="en-US" dirty="0"/>
              <a:t>Ionosphere</a:t>
            </a:r>
          </a:p>
          <a:p>
            <a:pPr lvl="1">
              <a:lnSpc>
                <a:spcPct val="90000"/>
              </a:lnSpc>
            </a:pPr>
            <a:r>
              <a:rPr lang="en-US" dirty="0"/>
              <a:t>Extends from 37 miles (60 km) above the earth's surface to the </a:t>
            </a:r>
            <a:r>
              <a:rPr lang="en-US" dirty="0" err="1"/>
              <a:t>Thermopause</a:t>
            </a:r>
            <a:endParaRPr lang="en-US" dirty="0"/>
          </a:p>
          <a:p>
            <a:pPr lvl="2">
              <a:lnSpc>
                <a:spcPct val="90000"/>
              </a:lnSpc>
            </a:pPr>
            <a:r>
              <a:rPr lang="en-US" dirty="0"/>
              <a:t>Part of Stratosphere, all of Mesosphere &amp; Thermosphere</a:t>
            </a:r>
          </a:p>
          <a:p>
            <a:pPr lvl="1">
              <a:lnSpc>
                <a:spcPct val="90000"/>
              </a:lnSpc>
            </a:pPr>
            <a:r>
              <a:rPr lang="en-US" dirty="0"/>
              <a:t>Made of electrically charged gas particles (ions).</a:t>
            </a:r>
          </a:p>
          <a:p>
            <a:pPr lvl="2">
              <a:lnSpc>
                <a:spcPct val="90000"/>
              </a:lnSpc>
            </a:pPr>
            <a:r>
              <a:rPr lang="en-US" dirty="0"/>
              <a:t>Formed when atoms lose one or more electrons as they are bombarded by solar energy</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6803">
                                            <p:txEl>
                                              <p:pRg st="1" end="1"/>
                                            </p:txEl>
                                          </p:spTgt>
                                        </p:tgtEl>
                                        <p:attrNameLst>
                                          <p:attrName>style.visibility</p:attrName>
                                        </p:attrNameLst>
                                      </p:cBhvr>
                                      <p:to>
                                        <p:strVal val="visible"/>
                                      </p:to>
                                    </p:set>
                                    <p:animEffect transition="in" filter="slide(fromBottom)">
                                      <p:cBhvr>
                                        <p:cTn id="7" dur="500"/>
                                        <p:tgtEl>
                                          <p:spTgt spid="76803">
                                            <p:txEl>
                                              <p:pRg st="1" end="1"/>
                                            </p:txEl>
                                          </p:spTgt>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6803">
                                            <p:txEl>
                                              <p:pRg st="2" end="2"/>
                                            </p:txEl>
                                          </p:spTgt>
                                        </p:tgtEl>
                                        <p:attrNameLst>
                                          <p:attrName>style.visibility</p:attrName>
                                        </p:attrNameLst>
                                      </p:cBhvr>
                                      <p:to>
                                        <p:strVal val="visible"/>
                                      </p:to>
                                    </p:set>
                                    <p:animEffect transition="in" filter="slide(fromBottom)">
                                      <p:cBhvr>
                                        <p:cTn id="11" dur="500"/>
                                        <p:tgtEl>
                                          <p:spTgt spid="7680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76803">
                                            <p:txEl>
                                              <p:pRg st="3" end="3"/>
                                            </p:txEl>
                                          </p:spTgt>
                                        </p:tgtEl>
                                        <p:attrNameLst>
                                          <p:attrName>style.visibility</p:attrName>
                                        </p:attrNameLst>
                                      </p:cBhvr>
                                      <p:to>
                                        <p:strVal val="visible"/>
                                      </p:to>
                                    </p:set>
                                    <p:animEffect transition="in" filter="slide(fromBottom)">
                                      <p:cBhvr>
                                        <p:cTn id="16" dur="500"/>
                                        <p:tgtEl>
                                          <p:spTgt spid="76803">
                                            <p:txEl>
                                              <p:pRg st="3" end="3"/>
                                            </p:txEl>
                                          </p:spTgt>
                                        </p:tgtEl>
                                      </p:cBhvr>
                                    </p:animEffect>
                                  </p:childTnLst>
                                </p:cTn>
                              </p:par>
                            </p:childTnLst>
                          </p:cTn>
                        </p:par>
                        <p:par>
                          <p:cTn id="17" fill="hold">
                            <p:stCondLst>
                              <p:cond delay="500"/>
                            </p:stCondLst>
                            <p:childTnLst>
                              <p:par>
                                <p:cTn id="18" presetID="12" presetClass="entr" presetSubtype="4" fill="hold" nodeType="afterEffect">
                                  <p:stCondLst>
                                    <p:cond delay="0"/>
                                  </p:stCondLst>
                                  <p:childTnLst>
                                    <p:set>
                                      <p:cBhvr>
                                        <p:cTn id="19" dur="1" fill="hold">
                                          <p:stCondLst>
                                            <p:cond delay="0"/>
                                          </p:stCondLst>
                                        </p:cTn>
                                        <p:tgtEl>
                                          <p:spTgt spid="76803">
                                            <p:txEl>
                                              <p:pRg st="4" end="4"/>
                                            </p:txEl>
                                          </p:spTgt>
                                        </p:tgtEl>
                                        <p:attrNameLst>
                                          <p:attrName>style.visibility</p:attrName>
                                        </p:attrNameLst>
                                      </p:cBhvr>
                                      <p:to>
                                        <p:strVal val="visible"/>
                                      </p:to>
                                    </p:set>
                                    <p:animEffect transition="in" filter="slide(fromBottom)">
                                      <p:cBhvr>
                                        <p:cTn id="20" dur="500"/>
                                        <p:tgtEl>
                                          <p:spTgt spid="768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sz="3600" dirty="0"/>
              <a:t>Atmospheric Composition</a:t>
            </a:r>
          </a:p>
        </p:txBody>
      </p:sp>
      <p:sp>
        <p:nvSpPr>
          <p:cNvPr id="123907" name="Rectangle 3"/>
          <p:cNvSpPr>
            <a:spLocks noGrp="1" noChangeArrowheads="1"/>
          </p:cNvSpPr>
          <p:nvPr>
            <p:ph type="body" idx="1"/>
          </p:nvPr>
        </p:nvSpPr>
        <p:spPr>
          <a:xfrm>
            <a:off x="1752600" y="2438400"/>
            <a:ext cx="7086600" cy="4208463"/>
          </a:xfrm>
        </p:spPr>
        <p:txBody>
          <a:bodyPr/>
          <a:lstStyle/>
          <a:p>
            <a:pPr>
              <a:lnSpc>
                <a:spcPct val="80000"/>
              </a:lnSpc>
            </a:pPr>
            <a:r>
              <a:rPr lang="en-US" sz="2800"/>
              <a:t>Ionosphere (Cont.)</a:t>
            </a:r>
          </a:p>
          <a:p>
            <a:pPr lvl="1">
              <a:lnSpc>
                <a:spcPct val="80000"/>
              </a:lnSpc>
            </a:pPr>
            <a:r>
              <a:rPr lang="en-US"/>
              <a:t>Divided Into Three Layers:</a:t>
            </a:r>
          </a:p>
          <a:p>
            <a:pPr lvl="2">
              <a:lnSpc>
                <a:spcPct val="80000"/>
              </a:lnSpc>
            </a:pPr>
            <a:r>
              <a:rPr lang="en-US"/>
              <a:t>F-Layer, E-Layer &amp; D-layer. </a:t>
            </a:r>
          </a:p>
          <a:p>
            <a:pPr lvl="1">
              <a:lnSpc>
                <a:spcPct val="80000"/>
              </a:lnSpc>
            </a:pPr>
            <a:r>
              <a:rPr lang="en-US"/>
              <a:t>Changes In Density From Daytime To Nighttime.</a:t>
            </a:r>
          </a:p>
          <a:p>
            <a:pPr lvl="2">
              <a:lnSpc>
                <a:spcPct val="80000"/>
              </a:lnSpc>
            </a:pPr>
            <a:r>
              <a:rPr lang="en-US"/>
              <a:t>All three layers are more dense during the daytime.</a:t>
            </a:r>
          </a:p>
          <a:p>
            <a:pPr lvl="2">
              <a:lnSpc>
                <a:spcPct val="80000"/>
              </a:lnSpc>
            </a:pPr>
            <a:r>
              <a:rPr lang="en-US"/>
              <a:t>At night, all layers decrease in density with the D-Layer undergoing the greatest change. </a:t>
            </a:r>
          </a:p>
          <a:p>
            <a:pPr lvl="3">
              <a:lnSpc>
                <a:spcPct val="80000"/>
              </a:lnSpc>
            </a:pPr>
            <a:r>
              <a:rPr lang="en-US"/>
              <a:t>At night the D-Layer essentially disappears.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23907">
                                            <p:txEl>
                                              <p:pRg st="1" end="1"/>
                                            </p:txEl>
                                          </p:spTgt>
                                        </p:tgtEl>
                                        <p:attrNameLst>
                                          <p:attrName>style.visibility</p:attrName>
                                        </p:attrNameLst>
                                      </p:cBhvr>
                                      <p:to>
                                        <p:strVal val="visible"/>
                                      </p:to>
                                    </p:set>
                                    <p:animEffect transition="in" filter="slide(fromBottom)">
                                      <p:cBhvr>
                                        <p:cTn id="7" dur="500"/>
                                        <p:tgtEl>
                                          <p:spTgt spid="123907">
                                            <p:txEl>
                                              <p:pRg st="1" end="1"/>
                                            </p:txEl>
                                          </p:spTgt>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23907">
                                            <p:txEl>
                                              <p:pRg st="2" end="2"/>
                                            </p:txEl>
                                          </p:spTgt>
                                        </p:tgtEl>
                                        <p:attrNameLst>
                                          <p:attrName>style.visibility</p:attrName>
                                        </p:attrNameLst>
                                      </p:cBhvr>
                                      <p:to>
                                        <p:strVal val="visible"/>
                                      </p:to>
                                    </p:set>
                                    <p:animEffect transition="in" filter="slide(fromBottom)">
                                      <p:cBhvr>
                                        <p:cTn id="11" dur="500"/>
                                        <p:tgtEl>
                                          <p:spTgt spid="123907">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123907">
                                            <p:txEl>
                                              <p:pRg st="3" end="3"/>
                                            </p:txEl>
                                          </p:spTgt>
                                        </p:tgtEl>
                                        <p:attrNameLst>
                                          <p:attrName>style.visibility</p:attrName>
                                        </p:attrNameLst>
                                      </p:cBhvr>
                                      <p:to>
                                        <p:strVal val="visible"/>
                                      </p:to>
                                    </p:set>
                                    <p:animEffect transition="in" filter="slide(fromBottom)">
                                      <p:cBhvr>
                                        <p:cTn id="16" dur="500"/>
                                        <p:tgtEl>
                                          <p:spTgt spid="123907">
                                            <p:txEl>
                                              <p:pRg st="3" end="3"/>
                                            </p:txEl>
                                          </p:spTgt>
                                        </p:tgtEl>
                                      </p:cBhvr>
                                    </p:animEffect>
                                  </p:childTnLst>
                                </p:cTn>
                              </p:par>
                            </p:childTnLst>
                          </p:cTn>
                        </p:par>
                        <p:par>
                          <p:cTn id="17" fill="hold">
                            <p:stCondLst>
                              <p:cond delay="500"/>
                            </p:stCondLst>
                            <p:childTnLst>
                              <p:par>
                                <p:cTn id="18" presetID="12" presetClass="entr" presetSubtype="4" fill="hold" nodeType="afterEffect">
                                  <p:stCondLst>
                                    <p:cond delay="0"/>
                                  </p:stCondLst>
                                  <p:childTnLst>
                                    <p:set>
                                      <p:cBhvr>
                                        <p:cTn id="19" dur="1" fill="hold">
                                          <p:stCondLst>
                                            <p:cond delay="0"/>
                                          </p:stCondLst>
                                        </p:cTn>
                                        <p:tgtEl>
                                          <p:spTgt spid="123907">
                                            <p:txEl>
                                              <p:pRg st="4" end="4"/>
                                            </p:txEl>
                                          </p:spTgt>
                                        </p:tgtEl>
                                        <p:attrNameLst>
                                          <p:attrName>style.visibility</p:attrName>
                                        </p:attrNameLst>
                                      </p:cBhvr>
                                      <p:to>
                                        <p:strVal val="visible"/>
                                      </p:to>
                                    </p:set>
                                    <p:animEffect transition="in" filter="slide(fromBottom)">
                                      <p:cBhvr>
                                        <p:cTn id="20" dur="500"/>
                                        <p:tgtEl>
                                          <p:spTgt spid="123907">
                                            <p:txEl>
                                              <p:pRg st="4" end="4"/>
                                            </p:txEl>
                                          </p:spTgt>
                                        </p:tgtEl>
                                      </p:cBhvr>
                                    </p:animEffect>
                                  </p:childTnLst>
                                </p:cTn>
                              </p:par>
                            </p:childTnLst>
                          </p:cTn>
                        </p:par>
                        <p:par>
                          <p:cTn id="21" fill="hold">
                            <p:stCondLst>
                              <p:cond delay="1000"/>
                            </p:stCondLst>
                            <p:childTnLst>
                              <p:par>
                                <p:cTn id="22" presetID="12" presetClass="entr" presetSubtype="4" fill="hold" nodeType="afterEffect">
                                  <p:stCondLst>
                                    <p:cond delay="0"/>
                                  </p:stCondLst>
                                  <p:childTnLst>
                                    <p:set>
                                      <p:cBhvr>
                                        <p:cTn id="23" dur="1" fill="hold">
                                          <p:stCondLst>
                                            <p:cond delay="0"/>
                                          </p:stCondLst>
                                        </p:cTn>
                                        <p:tgtEl>
                                          <p:spTgt spid="123907">
                                            <p:txEl>
                                              <p:pRg st="5" end="5"/>
                                            </p:txEl>
                                          </p:spTgt>
                                        </p:tgtEl>
                                        <p:attrNameLst>
                                          <p:attrName>style.visibility</p:attrName>
                                        </p:attrNameLst>
                                      </p:cBhvr>
                                      <p:to>
                                        <p:strVal val="visible"/>
                                      </p:to>
                                    </p:set>
                                    <p:animEffect transition="in" filter="slide(fromBottom)">
                                      <p:cBhvr>
                                        <p:cTn id="24" dur="500"/>
                                        <p:tgtEl>
                                          <p:spTgt spid="123907">
                                            <p:txEl>
                                              <p:pRg st="5" end="5"/>
                                            </p:txEl>
                                          </p:spTgt>
                                        </p:tgtEl>
                                      </p:cBhvr>
                                    </p:animEffect>
                                  </p:childTnLst>
                                </p:cTn>
                              </p:par>
                            </p:childTnLst>
                          </p:cTn>
                        </p:par>
                        <p:par>
                          <p:cTn id="25" fill="hold">
                            <p:stCondLst>
                              <p:cond delay="1500"/>
                            </p:stCondLst>
                            <p:childTnLst>
                              <p:par>
                                <p:cTn id="26" presetID="12" presetClass="entr" presetSubtype="4" fill="hold" nodeType="afterEffect">
                                  <p:stCondLst>
                                    <p:cond delay="0"/>
                                  </p:stCondLst>
                                  <p:childTnLst>
                                    <p:set>
                                      <p:cBhvr>
                                        <p:cTn id="27" dur="1" fill="hold">
                                          <p:stCondLst>
                                            <p:cond delay="0"/>
                                          </p:stCondLst>
                                        </p:cTn>
                                        <p:tgtEl>
                                          <p:spTgt spid="123907">
                                            <p:txEl>
                                              <p:pRg st="6" end="6"/>
                                            </p:txEl>
                                          </p:spTgt>
                                        </p:tgtEl>
                                        <p:attrNameLst>
                                          <p:attrName>style.visibility</p:attrName>
                                        </p:attrNameLst>
                                      </p:cBhvr>
                                      <p:to>
                                        <p:strVal val="visible"/>
                                      </p:to>
                                    </p:set>
                                    <p:animEffect transition="in" filter="slide(fromBottom)">
                                      <p:cBhvr>
                                        <p:cTn id="28" dur="500"/>
                                        <p:tgtEl>
                                          <p:spTgt spid="1239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6" name="Picture 4" descr="The three main layers of the ionoshpere"/>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676400" y="1295400"/>
            <a:ext cx="7086600" cy="884238"/>
          </a:xfrm>
        </p:spPr>
        <p:txBody>
          <a:bodyPr/>
          <a:lstStyle/>
          <a:p>
            <a:r>
              <a:rPr lang="en-US"/>
              <a:t>Air Density</a:t>
            </a:r>
          </a:p>
        </p:txBody>
      </p:sp>
      <p:sp>
        <p:nvSpPr>
          <p:cNvPr id="81923" name="Rectangle 3"/>
          <p:cNvSpPr>
            <a:spLocks noGrp="1" noChangeArrowheads="1"/>
          </p:cNvSpPr>
          <p:nvPr>
            <p:ph type="body" idx="1"/>
          </p:nvPr>
        </p:nvSpPr>
        <p:spPr>
          <a:xfrm>
            <a:off x="1676400" y="2438400"/>
            <a:ext cx="7391400" cy="3962400"/>
          </a:xfrm>
        </p:spPr>
        <p:txBody>
          <a:bodyPr/>
          <a:lstStyle/>
          <a:p>
            <a:pPr>
              <a:lnSpc>
                <a:spcPct val="90000"/>
              </a:lnSpc>
            </a:pPr>
            <a:r>
              <a:rPr lang="en-US" dirty="0"/>
              <a:t>Air Is More Dense At Lower Altitudes Than That At Higher Altitudes</a:t>
            </a:r>
          </a:p>
          <a:p>
            <a:pPr lvl="1">
              <a:lnSpc>
                <a:spcPct val="90000"/>
              </a:lnSpc>
            </a:pPr>
            <a:r>
              <a:rPr lang="en-US" dirty="0"/>
              <a:t>The lower the altitude, the greater the mass of air directly above</a:t>
            </a:r>
          </a:p>
          <a:p>
            <a:pPr lvl="2">
              <a:lnSpc>
                <a:spcPct val="90000"/>
              </a:lnSpc>
            </a:pPr>
            <a:r>
              <a:rPr lang="en-US" dirty="0"/>
              <a:t>This creates downward </a:t>
            </a:r>
            <a:r>
              <a:rPr lang="en-US" b="1" i="1" dirty="0"/>
              <a:t>pressure</a:t>
            </a:r>
            <a:r>
              <a:rPr lang="en-US" dirty="0"/>
              <a:t> and compression</a:t>
            </a:r>
          </a:p>
          <a:p>
            <a:pPr lvl="1">
              <a:lnSpc>
                <a:spcPct val="90000"/>
              </a:lnSpc>
            </a:pPr>
            <a:r>
              <a:rPr lang="en-US" dirty="0"/>
              <a:t>99% of air molecules are within 30km of the surface</a:t>
            </a:r>
          </a:p>
          <a:p>
            <a:pPr lvl="2">
              <a:lnSpc>
                <a:spcPct val="90000"/>
              </a:lnSpc>
            </a:pPr>
            <a:r>
              <a:rPr lang="en-US" dirty="0"/>
              <a:t>Held there by Gravity</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1923">
                                            <p:txEl>
                                              <p:pRg st="1" end="1"/>
                                            </p:txEl>
                                          </p:spTgt>
                                        </p:tgtEl>
                                        <p:attrNameLst>
                                          <p:attrName>style.visibility</p:attrName>
                                        </p:attrNameLst>
                                      </p:cBhvr>
                                      <p:to>
                                        <p:strVal val="visible"/>
                                      </p:to>
                                    </p:set>
                                    <p:animEffect transition="in" filter="slide(fromBottom)">
                                      <p:cBhvr>
                                        <p:cTn id="7" dur="500"/>
                                        <p:tgtEl>
                                          <p:spTgt spid="81923">
                                            <p:txEl>
                                              <p:pRg st="1" end="1"/>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81923">
                                            <p:txEl>
                                              <p:pRg st="2" end="2"/>
                                            </p:txEl>
                                          </p:spTgt>
                                        </p:tgtEl>
                                        <p:attrNameLst>
                                          <p:attrName>style.visibility</p:attrName>
                                        </p:attrNameLst>
                                      </p:cBhvr>
                                      <p:to>
                                        <p:strVal val="visible"/>
                                      </p:to>
                                    </p:set>
                                    <p:animEffect transition="in" filter="slide(fromBottom)">
                                      <p:cBhvr>
                                        <p:cTn id="10" dur="500"/>
                                        <p:tgtEl>
                                          <p:spTgt spid="8192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81923">
                                            <p:txEl>
                                              <p:pRg st="3" end="3"/>
                                            </p:txEl>
                                          </p:spTgt>
                                        </p:tgtEl>
                                        <p:attrNameLst>
                                          <p:attrName>style.visibility</p:attrName>
                                        </p:attrNameLst>
                                      </p:cBhvr>
                                      <p:to>
                                        <p:strVal val="visible"/>
                                      </p:to>
                                    </p:set>
                                    <p:animEffect transition="in" filter="slide(fromBottom)">
                                      <p:cBhvr>
                                        <p:cTn id="15" dur="500"/>
                                        <p:tgtEl>
                                          <p:spTgt spid="81923">
                                            <p:txEl>
                                              <p:pRg st="3" end="3"/>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81923">
                                            <p:txEl>
                                              <p:pRg st="4" end="4"/>
                                            </p:txEl>
                                          </p:spTgt>
                                        </p:tgtEl>
                                        <p:attrNameLst>
                                          <p:attrName>style.visibility</p:attrName>
                                        </p:attrNameLst>
                                      </p:cBhvr>
                                      <p:to>
                                        <p:strVal val="visible"/>
                                      </p:to>
                                    </p:set>
                                    <p:animEffect transition="in" filter="slide(fromBottom)">
                                      <p:cBhvr>
                                        <p:cTn id="18" dur="500"/>
                                        <p:tgtEl>
                                          <p:spTgt spid="819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sz="3600"/>
              <a:t>Atmospheric Composition</a:t>
            </a:r>
          </a:p>
        </p:txBody>
      </p:sp>
      <p:sp>
        <p:nvSpPr>
          <p:cNvPr id="124931" name="Rectangle 3"/>
          <p:cNvSpPr>
            <a:spLocks noGrp="1" noChangeArrowheads="1"/>
          </p:cNvSpPr>
          <p:nvPr>
            <p:ph type="body" idx="1"/>
          </p:nvPr>
        </p:nvSpPr>
        <p:spPr>
          <a:xfrm>
            <a:off x="1752600" y="2438400"/>
            <a:ext cx="7086600" cy="4208463"/>
          </a:xfrm>
        </p:spPr>
        <p:txBody>
          <a:bodyPr/>
          <a:lstStyle/>
          <a:p>
            <a:r>
              <a:rPr lang="en-US"/>
              <a:t>Ionosphere (Cont.) </a:t>
            </a:r>
          </a:p>
          <a:p>
            <a:pPr lvl="1"/>
            <a:r>
              <a:rPr lang="en-US"/>
              <a:t>Influences Radio Wave Transmissions</a:t>
            </a:r>
          </a:p>
          <a:p>
            <a:pPr lvl="2"/>
            <a:r>
              <a:rPr lang="en-US"/>
              <a:t>The ionosphere has the important quality of bouncing radio signals transmitted from the earth.</a:t>
            </a:r>
          </a:p>
          <a:p>
            <a:pPr lvl="2"/>
            <a:r>
              <a:rPr lang="en-US"/>
              <a:t>Its existence is why places all over the world can be reached via radio.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24931">
                                            <p:txEl>
                                              <p:pRg st="1" end="1"/>
                                            </p:txEl>
                                          </p:spTgt>
                                        </p:tgtEl>
                                        <p:attrNameLst>
                                          <p:attrName>style.visibility</p:attrName>
                                        </p:attrNameLst>
                                      </p:cBhvr>
                                      <p:to>
                                        <p:strVal val="visible"/>
                                      </p:to>
                                    </p:set>
                                    <p:animEffect transition="in" filter="slide(fromBottom)">
                                      <p:cBhvr>
                                        <p:cTn id="7" dur="500"/>
                                        <p:tgtEl>
                                          <p:spTgt spid="124931">
                                            <p:txEl>
                                              <p:pRg st="1" end="1"/>
                                            </p:txEl>
                                          </p:spTgt>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24931">
                                            <p:txEl>
                                              <p:pRg st="2" end="2"/>
                                            </p:txEl>
                                          </p:spTgt>
                                        </p:tgtEl>
                                        <p:attrNameLst>
                                          <p:attrName>style.visibility</p:attrName>
                                        </p:attrNameLst>
                                      </p:cBhvr>
                                      <p:to>
                                        <p:strVal val="visible"/>
                                      </p:to>
                                    </p:set>
                                    <p:animEffect transition="in" filter="slide(fromBottom)">
                                      <p:cBhvr>
                                        <p:cTn id="11" dur="500"/>
                                        <p:tgtEl>
                                          <p:spTgt spid="124931">
                                            <p:txEl>
                                              <p:pRg st="2" end="2"/>
                                            </p:txEl>
                                          </p:spTgt>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124931">
                                            <p:txEl>
                                              <p:pRg st="3" end="3"/>
                                            </p:txEl>
                                          </p:spTgt>
                                        </p:tgtEl>
                                        <p:attrNameLst>
                                          <p:attrName>style.visibility</p:attrName>
                                        </p:attrNameLst>
                                      </p:cBhvr>
                                      <p:to>
                                        <p:strVal val="visible"/>
                                      </p:to>
                                    </p:set>
                                    <p:animEffect transition="in" filter="slide(fromBottom)">
                                      <p:cBhvr>
                                        <p:cTn id="15" dur="500"/>
                                        <p:tgtEl>
                                          <p:spTgt spid="1249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81" name="Picture 5" descr="Transmissions from radio stations can travel 1000's of miles as the signal is bounced off of the ionosphere."/>
          <p:cNvPicPr>
            <a:picLocks noChangeAspect="1" noChangeArrowheads="1"/>
          </p:cNvPicPr>
          <p:nvPr/>
        </p:nvPicPr>
        <p:blipFill>
          <a:blip r:embed="rId3" cstate="print"/>
          <a:srcRect/>
          <a:stretch>
            <a:fillRect/>
          </a:stretch>
        </p:blipFill>
        <p:spPr bwMode="auto">
          <a:xfrm>
            <a:off x="0" y="0"/>
            <a:ext cx="9144000" cy="2435225"/>
          </a:xfrm>
          <a:prstGeom prst="rect">
            <a:avLst/>
          </a:prstGeom>
          <a:noFill/>
        </p:spPr>
      </p:pic>
      <p:sp>
        <p:nvSpPr>
          <p:cNvPr id="126984" name="Rectangle 8"/>
          <p:cNvSpPr>
            <a:spLocks noGrp="1" noChangeArrowheads="1"/>
          </p:cNvSpPr>
          <p:nvPr>
            <p:ph type="body" idx="1"/>
          </p:nvPr>
        </p:nvSpPr>
        <p:spPr>
          <a:xfrm>
            <a:off x="1752600" y="2505075"/>
            <a:ext cx="7086600" cy="4148138"/>
          </a:xfrm>
        </p:spPr>
        <p:txBody>
          <a:bodyPr/>
          <a:lstStyle/>
          <a:p>
            <a:pPr>
              <a:lnSpc>
                <a:spcPct val="90000"/>
              </a:lnSpc>
            </a:pPr>
            <a:r>
              <a:rPr lang="en-US" sz="2800"/>
              <a:t>Ionosphere (Cont.) </a:t>
            </a:r>
          </a:p>
          <a:p>
            <a:pPr lvl="1">
              <a:lnSpc>
                <a:spcPct val="90000"/>
              </a:lnSpc>
            </a:pPr>
            <a:r>
              <a:rPr lang="en-US" sz="2400"/>
              <a:t>Radio Signal Is Transmitted</a:t>
            </a:r>
          </a:p>
          <a:p>
            <a:pPr lvl="2">
              <a:lnSpc>
                <a:spcPct val="90000"/>
              </a:lnSpc>
            </a:pPr>
            <a:r>
              <a:rPr lang="en-US" sz="2000"/>
              <a:t>Green Arrow </a:t>
            </a:r>
          </a:p>
          <a:p>
            <a:pPr lvl="3">
              <a:lnSpc>
                <a:spcPct val="90000"/>
              </a:lnSpc>
            </a:pPr>
            <a:r>
              <a:rPr lang="en-US" sz="1800"/>
              <a:t>some of the signal will escape the earth. </a:t>
            </a:r>
          </a:p>
          <a:p>
            <a:pPr lvl="2">
              <a:lnSpc>
                <a:spcPct val="90000"/>
              </a:lnSpc>
            </a:pPr>
            <a:r>
              <a:rPr lang="en-US" sz="2000"/>
              <a:t>Purple Arrow </a:t>
            </a:r>
          </a:p>
          <a:p>
            <a:pPr lvl="3">
              <a:lnSpc>
                <a:spcPct val="90000"/>
              </a:lnSpc>
            </a:pPr>
            <a:r>
              <a:rPr lang="en-US" sz="1800"/>
              <a:t>The ground wave is the direct signal we hear on a normal basis.</a:t>
            </a:r>
          </a:p>
          <a:p>
            <a:pPr lvl="3">
              <a:lnSpc>
                <a:spcPct val="90000"/>
              </a:lnSpc>
            </a:pPr>
            <a:r>
              <a:rPr lang="en-US" sz="1800"/>
              <a:t>This wave weakens quickly and is what one hears as a fading signal.</a:t>
            </a:r>
          </a:p>
          <a:p>
            <a:pPr lvl="2">
              <a:lnSpc>
                <a:spcPct val="90000"/>
              </a:lnSpc>
            </a:pPr>
            <a:r>
              <a:rPr lang="en-US" sz="2000"/>
              <a:t>Red &amp; Blue Arrows</a:t>
            </a:r>
          </a:p>
          <a:p>
            <a:pPr lvl="3">
              <a:lnSpc>
                <a:spcPct val="90000"/>
              </a:lnSpc>
            </a:pPr>
            <a:r>
              <a:rPr lang="en-US" sz="1800"/>
              <a:t>Remaining waves bounce off the ionosphere and can bounce for many 1000's of miles.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26984">
                                            <p:txEl>
                                              <p:pRg st="1" end="1"/>
                                            </p:txEl>
                                          </p:spTgt>
                                        </p:tgtEl>
                                        <p:attrNameLst>
                                          <p:attrName>style.visibility</p:attrName>
                                        </p:attrNameLst>
                                      </p:cBhvr>
                                      <p:to>
                                        <p:strVal val="visible"/>
                                      </p:to>
                                    </p:set>
                                    <p:animEffect transition="in" filter="slide(fromBottom)">
                                      <p:cBhvr>
                                        <p:cTn id="7" dur="500"/>
                                        <p:tgtEl>
                                          <p:spTgt spid="126984">
                                            <p:txEl>
                                              <p:pRg st="1" end="1"/>
                                            </p:txEl>
                                          </p:spTgt>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26984">
                                            <p:txEl>
                                              <p:pRg st="2" end="2"/>
                                            </p:txEl>
                                          </p:spTgt>
                                        </p:tgtEl>
                                        <p:attrNameLst>
                                          <p:attrName>style.visibility</p:attrName>
                                        </p:attrNameLst>
                                      </p:cBhvr>
                                      <p:to>
                                        <p:strVal val="visible"/>
                                      </p:to>
                                    </p:set>
                                    <p:animEffect transition="in" filter="slide(fromBottom)">
                                      <p:cBhvr>
                                        <p:cTn id="11" dur="500"/>
                                        <p:tgtEl>
                                          <p:spTgt spid="126984">
                                            <p:txEl>
                                              <p:pRg st="2" end="2"/>
                                            </p:txEl>
                                          </p:spTgt>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126984">
                                            <p:txEl>
                                              <p:pRg st="3" end="3"/>
                                            </p:txEl>
                                          </p:spTgt>
                                        </p:tgtEl>
                                        <p:attrNameLst>
                                          <p:attrName>style.visibility</p:attrName>
                                        </p:attrNameLst>
                                      </p:cBhvr>
                                      <p:to>
                                        <p:strVal val="visible"/>
                                      </p:to>
                                    </p:set>
                                    <p:animEffect transition="in" filter="slide(fromBottom)">
                                      <p:cBhvr>
                                        <p:cTn id="15" dur="500"/>
                                        <p:tgtEl>
                                          <p:spTgt spid="126984">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126984">
                                            <p:txEl>
                                              <p:pRg st="4" end="4"/>
                                            </p:txEl>
                                          </p:spTgt>
                                        </p:tgtEl>
                                        <p:attrNameLst>
                                          <p:attrName>style.visibility</p:attrName>
                                        </p:attrNameLst>
                                      </p:cBhvr>
                                      <p:to>
                                        <p:strVal val="visible"/>
                                      </p:to>
                                    </p:set>
                                    <p:animEffect transition="in" filter="slide(fromBottom)">
                                      <p:cBhvr>
                                        <p:cTn id="20" dur="500"/>
                                        <p:tgtEl>
                                          <p:spTgt spid="126984">
                                            <p:txEl>
                                              <p:pRg st="4" end="4"/>
                                            </p:txEl>
                                          </p:spTgt>
                                        </p:tgtEl>
                                      </p:cBhvr>
                                    </p:animEffect>
                                  </p:childTnLst>
                                </p:cTn>
                              </p:par>
                            </p:childTnLst>
                          </p:cTn>
                        </p:par>
                        <p:par>
                          <p:cTn id="21" fill="hold">
                            <p:stCondLst>
                              <p:cond delay="500"/>
                            </p:stCondLst>
                            <p:childTnLst>
                              <p:par>
                                <p:cTn id="22" presetID="12" presetClass="entr" presetSubtype="4" fill="hold" nodeType="afterEffect">
                                  <p:stCondLst>
                                    <p:cond delay="0"/>
                                  </p:stCondLst>
                                  <p:childTnLst>
                                    <p:set>
                                      <p:cBhvr>
                                        <p:cTn id="23" dur="1" fill="hold">
                                          <p:stCondLst>
                                            <p:cond delay="0"/>
                                          </p:stCondLst>
                                        </p:cTn>
                                        <p:tgtEl>
                                          <p:spTgt spid="126984">
                                            <p:txEl>
                                              <p:pRg st="5" end="5"/>
                                            </p:txEl>
                                          </p:spTgt>
                                        </p:tgtEl>
                                        <p:attrNameLst>
                                          <p:attrName>style.visibility</p:attrName>
                                        </p:attrNameLst>
                                      </p:cBhvr>
                                      <p:to>
                                        <p:strVal val="visible"/>
                                      </p:to>
                                    </p:set>
                                    <p:animEffect transition="in" filter="slide(fromBottom)">
                                      <p:cBhvr>
                                        <p:cTn id="24" dur="500"/>
                                        <p:tgtEl>
                                          <p:spTgt spid="126984">
                                            <p:txEl>
                                              <p:pRg st="5" end="5"/>
                                            </p:txEl>
                                          </p:spTgt>
                                        </p:tgtEl>
                                      </p:cBhvr>
                                    </p:animEffect>
                                  </p:childTnLst>
                                </p:cTn>
                              </p:par>
                            </p:childTnLst>
                          </p:cTn>
                        </p:par>
                        <p:par>
                          <p:cTn id="25" fill="hold">
                            <p:stCondLst>
                              <p:cond delay="1000"/>
                            </p:stCondLst>
                            <p:childTnLst>
                              <p:par>
                                <p:cTn id="26" presetID="12" presetClass="entr" presetSubtype="4" fill="hold" nodeType="afterEffect">
                                  <p:stCondLst>
                                    <p:cond delay="0"/>
                                  </p:stCondLst>
                                  <p:childTnLst>
                                    <p:set>
                                      <p:cBhvr>
                                        <p:cTn id="27" dur="1" fill="hold">
                                          <p:stCondLst>
                                            <p:cond delay="0"/>
                                          </p:stCondLst>
                                        </p:cTn>
                                        <p:tgtEl>
                                          <p:spTgt spid="126984">
                                            <p:txEl>
                                              <p:pRg st="6" end="6"/>
                                            </p:txEl>
                                          </p:spTgt>
                                        </p:tgtEl>
                                        <p:attrNameLst>
                                          <p:attrName>style.visibility</p:attrName>
                                        </p:attrNameLst>
                                      </p:cBhvr>
                                      <p:to>
                                        <p:strVal val="visible"/>
                                      </p:to>
                                    </p:set>
                                    <p:animEffect transition="in" filter="slide(fromBottom)">
                                      <p:cBhvr>
                                        <p:cTn id="28" dur="500"/>
                                        <p:tgtEl>
                                          <p:spTgt spid="126984">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childTnLst>
                                    <p:set>
                                      <p:cBhvr>
                                        <p:cTn id="32" dur="1" fill="hold">
                                          <p:stCondLst>
                                            <p:cond delay="0"/>
                                          </p:stCondLst>
                                        </p:cTn>
                                        <p:tgtEl>
                                          <p:spTgt spid="126984">
                                            <p:txEl>
                                              <p:pRg st="7" end="7"/>
                                            </p:txEl>
                                          </p:spTgt>
                                        </p:tgtEl>
                                        <p:attrNameLst>
                                          <p:attrName>style.visibility</p:attrName>
                                        </p:attrNameLst>
                                      </p:cBhvr>
                                      <p:to>
                                        <p:strVal val="visible"/>
                                      </p:to>
                                    </p:set>
                                    <p:animEffect transition="in" filter="slide(fromBottom)">
                                      <p:cBhvr>
                                        <p:cTn id="33" dur="500"/>
                                        <p:tgtEl>
                                          <p:spTgt spid="126984">
                                            <p:txEl>
                                              <p:pRg st="7" end="7"/>
                                            </p:txEl>
                                          </p:spTgt>
                                        </p:tgtEl>
                                      </p:cBhvr>
                                    </p:animEffect>
                                  </p:childTnLst>
                                </p:cTn>
                              </p:par>
                            </p:childTnLst>
                          </p:cTn>
                        </p:par>
                        <p:par>
                          <p:cTn id="34" fill="hold">
                            <p:stCondLst>
                              <p:cond delay="500"/>
                            </p:stCondLst>
                            <p:childTnLst>
                              <p:par>
                                <p:cTn id="35" presetID="12" presetClass="entr" presetSubtype="4" fill="hold" nodeType="afterEffect">
                                  <p:stCondLst>
                                    <p:cond delay="0"/>
                                  </p:stCondLst>
                                  <p:childTnLst>
                                    <p:set>
                                      <p:cBhvr>
                                        <p:cTn id="36" dur="1" fill="hold">
                                          <p:stCondLst>
                                            <p:cond delay="0"/>
                                          </p:stCondLst>
                                        </p:cTn>
                                        <p:tgtEl>
                                          <p:spTgt spid="126984">
                                            <p:txEl>
                                              <p:pRg st="8" end="8"/>
                                            </p:txEl>
                                          </p:spTgt>
                                        </p:tgtEl>
                                        <p:attrNameLst>
                                          <p:attrName>style.visibility</p:attrName>
                                        </p:attrNameLst>
                                      </p:cBhvr>
                                      <p:to>
                                        <p:strVal val="visible"/>
                                      </p:to>
                                    </p:set>
                                    <p:animEffect transition="in" filter="slide(fromBottom)">
                                      <p:cBhvr>
                                        <p:cTn id="37" dur="500"/>
                                        <p:tgtEl>
                                          <p:spTgt spid="12698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4997450" y="1295400"/>
            <a:ext cx="3905250" cy="884238"/>
          </a:xfrm>
        </p:spPr>
        <p:txBody>
          <a:bodyPr/>
          <a:lstStyle/>
          <a:p>
            <a:r>
              <a:rPr lang="en-US" sz="3600"/>
              <a:t>Atmospheric Composition</a:t>
            </a:r>
          </a:p>
        </p:txBody>
      </p:sp>
      <p:sp>
        <p:nvSpPr>
          <p:cNvPr id="130051" name="Rectangle 3"/>
          <p:cNvSpPr>
            <a:spLocks noGrp="1" noChangeArrowheads="1"/>
          </p:cNvSpPr>
          <p:nvPr>
            <p:ph type="body" idx="1"/>
          </p:nvPr>
        </p:nvSpPr>
        <p:spPr>
          <a:xfrm>
            <a:off x="5005388" y="2438400"/>
            <a:ext cx="3992562" cy="4270375"/>
          </a:xfrm>
        </p:spPr>
        <p:txBody>
          <a:bodyPr/>
          <a:lstStyle/>
          <a:p>
            <a:r>
              <a:rPr lang="en-US" sz="2800"/>
              <a:t>Daytime</a:t>
            </a:r>
          </a:p>
          <a:p>
            <a:pPr lvl="1"/>
            <a:r>
              <a:rPr lang="en-US" sz="2400"/>
              <a:t>Distance the AM radio signal travels is based upon the power of the transmitter. </a:t>
            </a:r>
          </a:p>
          <a:p>
            <a:pPr lvl="1"/>
            <a:r>
              <a:rPr lang="en-US" sz="2400"/>
              <a:t>The D-Layer does not reflect radio signals:</a:t>
            </a:r>
          </a:p>
          <a:p>
            <a:pPr lvl="2"/>
            <a:r>
              <a:rPr lang="en-US" sz="2000"/>
              <a:t>absorbs them instead.</a:t>
            </a:r>
          </a:p>
          <a:p>
            <a:pPr lvl="2"/>
            <a:r>
              <a:rPr lang="en-US" sz="2000"/>
              <a:t>Permits more radio stations during the daytime.</a:t>
            </a:r>
          </a:p>
        </p:txBody>
      </p:sp>
      <p:pic>
        <p:nvPicPr>
          <p:cNvPr id="130053" name="Picture 5" descr="Comparing daytime and night time radio transmissions."/>
          <p:cNvPicPr>
            <a:picLocks noChangeAspect="1" noChangeArrowheads="1"/>
          </p:cNvPicPr>
          <p:nvPr/>
        </p:nvPicPr>
        <p:blipFill>
          <a:blip r:embed="rId3" cstate="print"/>
          <a:srcRect/>
          <a:stretch>
            <a:fillRect/>
          </a:stretch>
        </p:blipFill>
        <p:spPr bwMode="auto">
          <a:xfrm>
            <a:off x="0" y="0"/>
            <a:ext cx="4924425" cy="6858000"/>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30051">
                                            <p:txEl>
                                              <p:pRg st="1" end="1"/>
                                            </p:txEl>
                                          </p:spTgt>
                                        </p:tgtEl>
                                        <p:attrNameLst>
                                          <p:attrName>style.visibility</p:attrName>
                                        </p:attrNameLst>
                                      </p:cBhvr>
                                      <p:to>
                                        <p:strVal val="visible"/>
                                      </p:to>
                                    </p:set>
                                    <p:animEffect transition="in" filter="slide(fromBottom)">
                                      <p:cBhvr>
                                        <p:cTn id="7" dur="500"/>
                                        <p:tgtEl>
                                          <p:spTgt spid="13005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30051">
                                            <p:txEl>
                                              <p:pRg st="2" end="2"/>
                                            </p:txEl>
                                          </p:spTgt>
                                        </p:tgtEl>
                                        <p:attrNameLst>
                                          <p:attrName>style.visibility</p:attrName>
                                        </p:attrNameLst>
                                      </p:cBhvr>
                                      <p:to>
                                        <p:strVal val="visible"/>
                                      </p:to>
                                    </p:set>
                                    <p:animEffect transition="in" filter="slide(fromBottom)">
                                      <p:cBhvr>
                                        <p:cTn id="12" dur="500"/>
                                        <p:tgtEl>
                                          <p:spTgt spid="130051">
                                            <p:txEl>
                                              <p:pRg st="2" end="2"/>
                                            </p:txEl>
                                          </p:spTgt>
                                        </p:tgtEl>
                                      </p:cBhvr>
                                    </p:animEffect>
                                  </p:childTnLst>
                                </p:cTn>
                              </p:par>
                            </p:childTnLst>
                          </p:cTn>
                        </p:par>
                        <p:par>
                          <p:cTn id="13" fill="hold">
                            <p:stCondLst>
                              <p:cond delay="500"/>
                            </p:stCondLst>
                            <p:childTnLst>
                              <p:par>
                                <p:cTn id="14" presetID="12" presetClass="entr" presetSubtype="4" fill="hold" nodeType="afterEffect">
                                  <p:stCondLst>
                                    <p:cond delay="0"/>
                                  </p:stCondLst>
                                  <p:childTnLst>
                                    <p:set>
                                      <p:cBhvr>
                                        <p:cTn id="15" dur="1" fill="hold">
                                          <p:stCondLst>
                                            <p:cond delay="0"/>
                                          </p:stCondLst>
                                        </p:cTn>
                                        <p:tgtEl>
                                          <p:spTgt spid="130051">
                                            <p:txEl>
                                              <p:pRg st="3" end="3"/>
                                            </p:txEl>
                                          </p:spTgt>
                                        </p:tgtEl>
                                        <p:attrNameLst>
                                          <p:attrName>style.visibility</p:attrName>
                                        </p:attrNameLst>
                                      </p:cBhvr>
                                      <p:to>
                                        <p:strVal val="visible"/>
                                      </p:to>
                                    </p:set>
                                    <p:animEffect transition="in" filter="slide(fromBottom)">
                                      <p:cBhvr>
                                        <p:cTn id="16" dur="500"/>
                                        <p:tgtEl>
                                          <p:spTgt spid="130051">
                                            <p:txEl>
                                              <p:pRg st="3" end="3"/>
                                            </p:txEl>
                                          </p:spTgt>
                                        </p:tgtEl>
                                      </p:cBhvr>
                                    </p:animEffect>
                                  </p:childTnLst>
                                </p:cTn>
                              </p:par>
                            </p:childTnLst>
                          </p:cTn>
                        </p:par>
                        <p:par>
                          <p:cTn id="17" fill="hold">
                            <p:stCondLst>
                              <p:cond delay="1000"/>
                            </p:stCondLst>
                            <p:childTnLst>
                              <p:par>
                                <p:cTn id="18" presetID="12" presetClass="entr" presetSubtype="4" fill="hold" nodeType="afterEffect">
                                  <p:stCondLst>
                                    <p:cond delay="0"/>
                                  </p:stCondLst>
                                  <p:childTnLst>
                                    <p:set>
                                      <p:cBhvr>
                                        <p:cTn id="19" dur="1" fill="hold">
                                          <p:stCondLst>
                                            <p:cond delay="0"/>
                                          </p:stCondLst>
                                        </p:cTn>
                                        <p:tgtEl>
                                          <p:spTgt spid="130051">
                                            <p:txEl>
                                              <p:pRg st="4" end="4"/>
                                            </p:txEl>
                                          </p:spTgt>
                                        </p:tgtEl>
                                        <p:attrNameLst>
                                          <p:attrName>style.visibility</p:attrName>
                                        </p:attrNameLst>
                                      </p:cBhvr>
                                      <p:to>
                                        <p:strVal val="visible"/>
                                      </p:to>
                                    </p:set>
                                    <p:animEffect transition="in" filter="slide(fromBottom)">
                                      <p:cBhvr>
                                        <p:cTn id="20" dur="500"/>
                                        <p:tgtEl>
                                          <p:spTgt spid="130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4997450" y="1295400"/>
            <a:ext cx="3905250" cy="884238"/>
          </a:xfrm>
        </p:spPr>
        <p:txBody>
          <a:bodyPr/>
          <a:lstStyle/>
          <a:p>
            <a:r>
              <a:rPr lang="en-US" sz="3600"/>
              <a:t>Atmospheric Composition</a:t>
            </a:r>
          </a:p>
        </p:txBody>
      </p:sp>
      <p:sp>
        <p:nvSpPr>
          <p:cNvPr id="131075" name="Rectangle 3"/>
          <p:cNvSpPr>
            <a:spLocks noGrp="1" noChangeArrowheads="1"/>
          </p:cNvSpPr>
          <p:nvPr>
            <p:ph type="body" idx="1"/>
          </p:nvPr>
        </p:nvSpPr>
        <p:spPr>
          <a:xfrm>
            <a:off x="5022850" y="2438400"/>
            <a:ext cx="3975100" cy="4270375"/>
          </a:xfrm>
        </p:spPr>
        <p:txBody>
          <a:bodyPr/>
          <a:lstStyle/>
          <a:p>
            <a:r>
              <a:rPr lang="en-US" sz="2800"/>
              <a:t>Nighttime</a:t>
            </a:r>
          </a:p>
          <a:p>
            <a:pPr lvl="1"/>
            <a:r>
              <a:rPr lang="en-US" sz="2400"/>
              <a:t>D-Layer disappears</a:t>
            </a:r>
          </a:p>
          <a:p>
            <a:pPr lvl="2"/>
            <a:r>
              <a:rPr lang="en-US" sz="2000"/>
              <a:t>signal can bounce off the ionosphere and return to the earth.</a:t>
            </a:r>
          </a:p>
          <a:p>
            <a:pPr lvl="1"/>
            <a:r>
              <a:rPr lang="en-US" sz="2400"/>
              <a:t>At sunset</a:t>
            </a:r>
          </a:p>
          <a:p>
            <a:pPr lvl="2"/>
            <a:r>
              <a:rPr lang="en-US" sz="2000"/>
              <a:t>some radio stations must reduce the power of their signal</a:t>
            </a:r>
          </a:p>
          <a:p>
            <a:pPr lvl="2"/>
            <a:r>
              <a:rPr lang="en-US" sz="2000"/>
              <a:t>Reduces interference with other signals.</a:t>
            </a:r>
          </a:p>
        </p:txBody>
      </p:sp>
      <p:pic>
        <p:nvPicPr>
          <p:cNvPr id="131076" name="Picture 4" descr="Comparing daytime and night time radio transmissions."/>
          <p:cNvPicPr>
            <a:picLocks noChangeAspect="1" noChangeArrowheads="1"/>
          </p:cNvPicPr>
          <p:nvPr/>
        </p:nvPicPr>
        <p:blipFill>
          <a:blip r:embed="rId3" cstate="print"/>
          <a:srcRect/>
          <a:stretch>
            <a:fillRect/>
          </a:stretch>
        </p:blipFill>
        <p:spPr bwMode="auto">
          <a:xfrm>
            <a:off x="0" y="0"/>
            <a:ext cx="4924425" cy="6858000"/>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31075">
                                            <p:txEl>
                                              <p:pRg st="1" end="1"/>
                                            </p:txEl>
                                          </p:spTgt>
                                        </p:tgtEl>
                                        <p:attrNameLst>
                                          <p:attrName>style.visibility</p:attrName>
                                        </p:attrNameLst>
                                      </p:cBhvr>
                                      <p:to>
                                        <p:strVal val="visible"/>
                                      </p:to>
                                    </p:set>
                                    <p:animEffect transition="in" filter="slide(fromBottom)">
                                      <p:cBhvr>
                                        <p:cTn id="7" dur="500"/>
                                        <p:tgtEl>
                                          <p:spTgt spid="131075">
                                            <p:txEl>
                                              <p:pRg st="1" end="1"/>
                                            </p:txEl>
                                          </p:spTgt>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31075">
                                            <p:txEl>
                                              <p:pRg st="2" end="2"/>
                                            </p:txEl>
                                          </p:spTgt>
                                        </p:tgtEl>
                                        <p:attrNameLst>
                                          <p:attrName>style.visibility</p:attrName>
                                        </p:attrNameLst>
                                      </p:cBhvr>
                                      <p:to>
                                        <p:strVal val="visible"/>
                                      </p:to>
                                    </p:set>
                                    <p:animEffect transition="in" filter="slide(fromBottom)">
                                      <p:cBhvr>
                                        <p:cTn id="11" dur="500"/>
                                        <p:tgtEl>
                                          <p:spTgt spid="131075">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131075">
                                            <p:txEl>
                                              <p:pRg st="3" end="3"/>
                                            </p:txEl>
                                          </p:spTgt>
                                        </p:tgtEl>
                                        <p:attrNameLst>
                                          <p:attrName>style.visibility</p:attrName>
                                        </p:attrNameLst>
                                      </p:cBhvr>
                                      <p:to>
                                        <p:strVal val="visible"/>
                                      </p:to>
                                    </p:set>
                                    <p:animEffect transition="in" filter="slide(fromBottom)">
                                      <p:cBhvr>
                                        <p:cTn id="16" dur="500"/>
                                        <p:tgtEl>
                                          <p:spTgt spid="131075">
                                            <p:txEl>
                                              <p:pRg st="3" end="3"/>
                                            </p:txEl>
                                          </p:spTgt>
                                        </p:tgtEl>
                                      </p:cBhvr>
                                    </p:animEffect>
                                  </p:childTnLst>
                                </p:cTn>
                              </p:par>
                            </p:childTnLst>
                          </p:cTn>
                        </p:par>
                        <p:par>
                          <p:cTn id="17" fill="hold">
                            <p:stCondLst>
                              <p:cond delay="500"/>
                            </p:stCondLst>
                            <p:childTnLst>
                              <p:par>
                                <p:cTn id="18" presetID="12" presetClass="entr" presetSubtype="4" fill="hold" nodeType="afterEffect">
                                  <p:stCondLst>
                                    <p:cond delay="0"/>
                                  </p:stCondLst>
                                  <p:childTnLst>
                                    <p:set>
                                      <p:cBhvr>
                                        <p:cTn id="19" dur="1" fill="hold">
                                          <p:stCondLst>
                                            <p:cond delay="0"/>
                                          </p:stCondLst>
                                        </p:cTn>
                                        <p:tgtEl>
                                          <p:spTgt spid="131075">
                                            <p:txEl>
                                              <p:pRg st="4" end="4"/>
                                            </p:txEl>
                                          </p:spTgt>
                                        </p:tgtEl>
                                        <p:attrNameLst>
                                          <p:attrName>style.visibility</p:attrName>
                                        </p:attrNameLst>
                                      </p:cBhvr>
                                      <p:to>
                                        <p:strVal val="visible"/>
                                      </p:to>
                                    </p:set>
                                    <p:animEffect transition="in" filter="slide(fromBottom)">
                                      <p:cBhvr>
                                        <p:cTn id="20" dur="500"/>
                                        <p:tgtEl>
                                          <p:spTgt spid="131075">
                                            <p:txEl>
                                              <p:pRg st="4" end="4"/>
                                            </p:txEl>
                                          </p:spTgt>
                                        </p:tgtEl>
                                      </p:cBhvr>
                                    </p:animEffect>
                                  </p:childTnLst>
                                </p:cTn>
                              </p:par>
                            </p:childTnLst>
                          </p:cTn>
                        </p:par>
                        <p:par>
                          <p:cTn id="21" fill="hold">
                            <p:stCondLst>
                              <p:cond delay="1000"/>
                            </p:stCondLst>
                            <p:childTnLst>
                              <p:par>
                                <p:cTn id="22" presetID="12" presetClass="entr" presetSubtype="4" fill="hold" nodeType="afterEffect">
                                  <p:stCondLst>
                                    <p:cond delay="0"/>
                                  </p:stCondLst>
                                  <p:childTnLst>
                                    <p:set>
                                      <p:cBhvr>
                                        <p:cTn id="23" dur="1" fill="hold">
                                          <p:stCondLst>
                                            <p:cond delay="0"/>
                                          </p:stCondLst>
                                        </p:cTn>
                                        <p:tgtEl>
                                          <p:spTgt spid="131075">
                                            <p:txEl>
                                              <p:pRg st="5" end="5"/>
                                            </p:txEl>
                                          </p:spTgt>
                                        </p:tgtEl>
                                        <p:attrNameLst>
                                          <p:attrName>style.visibility</p:attrName>
                                        </p:attrNameLst>
                                      </p:cBhvr>
                                      <p:to>
                                        <p:strVal val="visible"/>
                                      </p:to>
                                    </p:set>
                                    <p:animEffect transition="in" filter="slide(fromBottom)">
                                      <p:cBhvr>
                                        <p:cTn id="24" dur="500"/>
                                        <p:tgtEl>
                                          <p:spTgt spid="1310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p1aurora"/>
          <p:cNvPicPr>
            <a:picLocks noChangeAspect="1" noChangeArrowheads="1" noCrop="1"/>
          </p:cNvPicPr>
          <p:nvPr/>
        </p:nvPicPr>
        <p:blipFill>
          <a:blip r:embed="rId3" cstate="print"/>
          <a:srcRect/>
          <a:stretch>
            <a:fillRect/>
          </a:stretch>
        </p:blipFill>
        <p:spPr bwMode="auto">
          <a:xfrm>
            <a:off x="3483429" y="0"/>
            <a:ext cx="5660571" cy="4254273"/>
          </a:xfrm>
          <a:prstGeom prst="rect">
            <a:avLst/>
          </a:prstGeom>
          <a:noFill/>
        </p:spPr>
      </p:pic>
      <p:sp>
        <p:nvSpPr>
          <p:cNvPr id="132099" name="Rectangle 3"/>
          <p:cNvSpPr>
            <a:spLocks noGrp="1" noChangeArrowheads="1"/>
          </p:cNvSpPr>
          <p:nvPr>
            <p:ph type="body" idx="1"/>
          </p:nvPr>
        </p:nvSpPr>
        <p:spPr>
          <a:xfrm>
            <a:off x="3494088" y="4325257"/>
            <a:ext cx="5649912" cy="2532742"/>
          </a:xfrm>
        </p:spPr>
        <p:txBody>
          <a:bodyPr/>
          <a:lstStyle/>
          <a:p>
            <a:pPr>
              <a:lnSpc>
                <a:spcPct val="90000"/>
              </a:lnSpc>
            </a:pPr>
            <a:r>
              <a:rPr lang="en-US" dirty="0"/>
              <a:t>Ionosphere (Cont.) </a:t>
            </a:r>
          </a:p>
          <a:p>
            <a:pPr lvl="1">
              <a:lnSpc>
                <a:spcPct val="90000"/>
              </a:lnSpc>
            </a:pPr>
            <a:r>
              <a:rPr lang="en-US" dirty="0"/>
              <a:t>Generates Aurora Borealis/</a:t>
            </a:r>
            <a:r>
              <a:rPr lang="en-US" dirty="0" err="1"/>
              <a:t>Australis</a:t>
            </a:r>
            <a:endParaRPr lang="en-US" dirty="0"/>
          </a:p>
          <a:p>
            <a:pPr lvl="2">
              <a:lnSpc>
                <a:spcPct val="90000"/>
              </a:lnSpc>
            </a:pPr>
            <a:r>
              <a:rPr lang="en-US" dirty="0"/>
              <a:t>Borealis (Northern Lights) </a:t>
            </a:r>
            <a:r>
              <a:rPr lang="en-US" dirty="0" err="1"/>
              <a:t>Australis</a:t>
            </a:r>
            <a:r>
              <a:rPr lang="en-US" dirty="0"/>
              <a:t> (Southern Lights</a:t>
            </a:r>
            <a:r>
              <a:rPr lang="en-US" dirty="0" smtClean="0"/>
              <a:t>)</a:t>
            </a:r>
            <a:endParaRPr lang="en-US" dirty="0"/>
          </a:p>
        </p:txBody>
      </p:sp>
      <p:pic>
        <p:nvPicPr>
          <p:cNvPr id="132101" name="Picture 5" descr="aurora-181199-curtis"/>
          <p:cNvPicPr>
            <a:picLocks noChangeAspect="1" noChangeArrowheads="1"/>
          </p:cNvPicPr>
          <p:nvPr/>
        </p:nvPicPr>
        <p:blipFill>
          <a:blip r:embed="rId4" cstate="print"/>
          <a:srcRect/>
          <a:stretch>
            <a:fillRect/>
          </a:stretch>
        </p:blipFill>
        <p:spPr bwMode="auto">
          <a:xfrm>
            <a:off x="0" y="0"/>
            <a:ext cx="3482975" cy="6872288"/>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32099">
                                            <p:txEl>
                                              <p:pRg st="1" end="1"/>
                                            </p:txEl>
                                          </p:spTgt>
                                        </p:tgtEl>
                                        <p:attrNameLst>
                                          <p:attrName>style.visibility</p:attrName>
                                        </p:attrNameLst>
                                      </p:cBhvr>
                                      <p:to>
                                        <p:strVal val="visible"/>
                                      </p:to>
                                    </p:set>
                                    <p:animEffect transition="in" filter="slide(fromBottom)">
                                      <p:cBhvr>
                                        <p:cTn id="7" dur="500"/>
                                        <p:tgtEl>
                                          <p:spTgt spid="132099">
                                            <p:txEl>
                                              <p:pRg st="1" end="1"/>
                                            </p:txEl>
                                          </p:spTgt>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32099">
                                            <p:txEl>
                                              <p:pRg st="2" end="2"/>
                                            </p:txEl>
                                          </p:spTgt>
                                        </p:tgtEl>
                                        <p:attrNameLst>
                                          <p:attrName>style.visibility</p:attrName>
                                        </p:attrNameLst>
                                      </p:cBhvr>
                                      <p:to>
                                        <p:strVal val="visible"/>
                                      </p:to>
                                    </p:set>
                                    <p:animEffect transition="in" filter="slide(fromBottom)">
                                      <p:cBhvr>
                                        <p:cTn id="11" dur="500"/>
                                        <p:tgtEl>
                                          <p:spTgt spid="132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21" name="Picture 5" descr="solar-wind-magfield_b"/>
          <p:cNvPicPr>
            <a:picLocks noChangeAspect="1" noChangeArrowheads="1"/>
          </p:cNvPicPr>
          <p:nvPr/>
        </p:nvPicPr>
        <p:blipFill>
          <a:blip r:embed="rId3" cstate="print"/>
          <a:srcRect/>
          <a:stretch>
            <a:fillRect/>
          </a:stretch>
        </p:blipFill>
        <p:spPr bwMode="auto">
          <a:xfrm>
            <a:off x="0" y="0"/>
            <a:ext cx="9144000" cy="6303188"/>
          </a:xfrm>
          <a:prstGeom prst="rect">
            <a:avLst/>
          </a:prstGeom>
          <a:noFill/>
        </p:spPr>
      </p:pic>
      <p:sp>
        <p:nvSpPr>
          <p:cNvPr id="3" name="TextBox 2"/>
          <p:cNvSpPr txBox="1"/>
          <p:nvPr/>
        </p:nvSpPr>
        <p:spPr>
          <a:xfrm>
            <a:off x="0" y="5580727"/>
            <a:ext cx="9144000" cy="1277273"/>
          </a:xfrm>
          <a:prstGeom prst="rect">
            <a:avLst/>
          </a:prstGeom>
          <a:solidFill>
            <a:schemeClr val="tx1"/>
          </a:solidFill>
          <a:ln>
            <a:solidFill>
              <a:srgbClr val="FF0000"/>
            </a:solidFill>
          </a:ln>
          <a:effectLst>
            <a:outerShdw blurRad="50800" dist="38100" dir="16200000" rotWithShape="0">
              <a:prstClr val="black">
                <a:alpha val="40000"/>
              </a:prstClr>
            </a:outerShdw>
          </a:effectLst>
        </p:spPr>
        <p:txBody>
          <a:bodyPr wrap="square" rtlCol="0">
            <a:spAutoFit/>
          </a:bodyPr>
          <a:lstStyle/>
          <a:p>
            <a:pPr>
              <a:spcBef>
                <a:spcPts val="600"/>
              </a:spcBef>
            </a:pPr>
            <a:r>
              <a:rPr lang="en-US" b="1" dirty="0" smtClean="0">
                <a:solidFill>
                  <a:srgbClr val="FF0000"/>
                </a:solidFill>
              </a:rPr>
              <a:t>The Sun’s Solar Wind (which contains a stream of subatomic particles) moves extremely fast. It is capable of eroding away planetary atmospheres.</a:t>
            </a:r>
          </a:p>
          <a:p>
            <a:pPr>
              <a:spcBef>
                <a:spcPts val="600"/>
              </a:spcBef>
            </a:pPr>
            <a:r>
              <a:rPr lang="en-US" b="1" dirty="0" smtClean="0">
                <a:solidFill>
                  <a:srgbClr val="FF0000"/>
                </a:solidFill>
              </a:rPr>
              <a:t>The earth’s atmosphere is protected by the shielding effect of its magnetic field. The same field that makes a compass point north.</a:t>
            </a:r>
          </a:p>
        </p:txBody>
      </p:sp>
    </p:spTree>
  </p:cSld>
  <p:clrMapOvr>
    <a:masterClrMapping/>
  </p:clrMapOvr>
  <p:transition>
    <p:fade thruBlk="1"/>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3435350" y="1295400"/>
            <a:ext cx="5403850" cy="884238"/>
          </a:xfrm>
        </p:spPr>
        <p:txBody>
          <a:bodyPr/>
          <a:lstStyle/>
          <a:p>
            <a:r>
              <a:rPr lang="en-US" sz="3600"/>
              <a:t>Atmospheric Composition</a:t>
            </a:r>
          </a:p>
        </p:txBody>
      </p:sp>
      <p:sp>
        <p:nvSpPr>
          <p:cNvPr id="136195" name="Rectangle 3"/>
          <p:cNvSpPr>
            <a:spLocks noGrp="1" noChangeArrowheads="1"/>
          </p:cNvSpPr>
          <p:nvPr>
            <p:ph type="body" idx="1"/>
          </p:nvPr>
        </p:nvSpPr>
        <p:spPr>
          <a:xfrm>
            <a:off x="3494088" y="2438400"/>
            <a:ext cx="5345112" cy="4208463"/>
          </a:xfrm>
        </p:spPr>
        <p:txBody>
          <a:bodyPr/>
          <a:lstStyle/>
          <a:p>
            <a:pPr>
              <a:lnSpc>
                <a:spcPct val="90000"/>
              </a:lnSpc>
            </a:pPr>
            <a:r>
              <a:rPr lang="en-US"/>
              <a:t>Ionosphere </a:t>
            </a:r>
          </a:p>
          <a:p>
            <a:pPr lvl="1">
              <a:lnSpc>
                <a:spcPct val="90000"/>
              </a:lnSpc>
            </a:pPr>
            <a:r>
              <a:rPr lang="en-US"/>
              <a:t>Generates Aurora Borealis/Australis (Cont.)</a:t>
            </a:r>
          </a:p>
          <a:p>
            <a:pPr lvl="2">
              <a:lnSpc>
                <a:spcPct val="90000"/>
              </a:lnSpc>
            </a:pPr>
            <a:r>
              <a:rPr lang="en-US"/>
              <a:t>However, some subatomic particles are captured by the magnetic field and directed down to the Ionosphere</a:t>
            </a:r>
          </a:p>
          <a:p>
            <a:pPr lvl="2">
              <a:lnSpc>
                <a:spcPct val="90000"/>
              </a:lnSpc>
            </a:pPr>
            <a:r>
              <a:rPr lang="en-US"/>
              <a:t>This excites the gases in the ionosphere causing them to glow like a neon lamp</a:t>
            </a:r>
          </a:p>
        </p:txBody>
      </p:sp>
      <p:pic>
        <p:nvPicPr>
          <p:cNvPr id="136202" name="Picture 10" descr="NS_EC_E115333-Aurora_borealis-SPL"/>
          <p:cNvPicPr>
            <a:picLocks noChangeAspect="1" noChangeArrowheads="1"/>
          </p:cNvPicPr>
          <p:nvPr/>
        </p:nvPicPr>
        <p:blipFill>
          <a:blip r:embed="rId3" cstate="print"/>
          <a:srcRect/>
          <a:stretch>
            <a:fillRect/>
          </a:stretch>
        </p:blipFill>
        <p:spPr bwMode="auto">
          <a:xfrm>
            <a:off x="0" y="0"/>
            <a:ext cx="3463925" cy="6872288"/>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36195">
                                            <p:txEl>
                                              <p:pRg st="2" end="2"/>
                                            </p:txEl>
                                          </p:spTgt>
                                        </p:tgtEl>
                                        <p:attrNameLst>
                                          <p:attrName>style.visibility</p:attrName>
                                        </p:attrNameLst>
                                      </p:cBhvr>
                                      <p:to>
                                        <p:strVal val="visible"/>
                                      </p:to>
                                    </p:set>
                                    <p:animEffect transition="in" filter="slide(fromBottom)">
                                      <p:cBhvr>
                                        <p:cTn id="7" dur="500"/>
                                        <p:tgtEl>
                                          <p:spTgt spid="13619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36195">
                                            <p:txEl>
                                              <p:pRg st="3" end="3"/>
                                            </p:txEl>
                                          </p:spTgt>
                                        </p:tgtEl>
                                        <p:attrNameLst>
                                          <p:attrName>style.visibility</p:attrName>
                                        </p:attrNameLst>
                                      </p:cBhvr>
                                      <p:to>
                                        <p:strVal val="visible"/>
                                      </p:to>
                                    </p:set>
                                    <p:animEffect transition="in" filter="slide(fromBottom)">
                                      <p:cBhvr>
                                        <p:cTn id="12" dur="500"/>
                                        <p:tgtEl>
                                          <p:spTgt spid="136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9" name="AURORA_OVALS.avi">
            <a:hlinkClick r:id="" action="ppaction://media"/>
          </p:cNvPr>
          <p:cNvPicPr>
            <a:picLocks noChangeAspect="1" noChangeArrowheads="1"/>
          </p:cNvPicPr>
          <p:nvPr>
            <a:videoFile r:link="rId1"/>
            <p:extLst>
              <p:ext uri="{DAA4B4D4-6D71-4841-9C94-3DE7FCFB9230}">
                <p14:media xmlns:p14="http://schemas.microsoft.com/office/powerpoint/2010/main" xmlns="" r:link="rId4"/>
              </p:ext>
            </p:extLst>
          </p:nvPr>
        </p:nvPicPr>
        <p:blipFill>
          <a:blip r:embed="rId5" cstate="print"/>
          <a:srcRect/>
          <a:stretch>
            <a:fillRect/>
          </a:stretch>
        </p:blipFill>
        <p:spPr bwMode="auto">
          <a:xfrm>
            <a:off x="0" y="-563"/>
            <a:ext cx="9144000" cy="6858563"/>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438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Prev" delay="0">
                      <p:tgtEl>
                        <p:sldTgt/>
                      </p:tgtEl>
                    </p:cond>
                  </p:endCondLst>
                </p:cTn>
                <p:tgtEl>
                  <p:spTgt spid="144389"/>
                </p:tgtEl>
              </p:cMediaNode>
            </p:video>
            <p:seq concurrent="1" nextAc="seek">
              <p:cTn id="8" restart="whenNotActive" fill="hold" evtFilter="cancelBubble" nodeType="interactiveSeq">
                <p:stCondLst>
                  <p:cond evt="onClick" delay="0">
                    <p:tgtEl>
                      <p:spTgt spid="14438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44389"/>
                                        </p:tgtEl>
                                      </p:cBhvr>
                                    </p:cmd>
                                  </p:childTnLst>
                                </p:cTn>
                              </p:par>
                            </p:childTnLst>
                          </p:cTn>
                        </p:par>
                      </p:childTnLst>
                    </p:cTn>
                  </p:par>
                </p:childTnLst>
              </p:cTn>
              <p:nextCondLst>
                <p:cond evt="onClick" delay="0">
                  <p:tgtEl>
                    <p:spTgt spid="144389"/>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Aurora_Australis.wmv">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0" y="1143000"/>
            <a:ext cx="9144000" cy="4572000"/>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671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8" name="Picture 4" descr="FIG01_009"/>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82949" name="Text Box 5"/>
          <p:cNvSpPr txBox="1">
            <a:spLocks noChangeArrowheads="1"/>
          </p:cNvSpPr>
          <p:nvPr/>
        </p:nvSpPr>
        <p:spPr bwMode="auto">
          <a:xfrm>
            <a:off x="76200" y="6248400"/>
            <a:ext cx="2286000" cy="457200"/>
          </a:xfrm>
          <a:prstGeom prst="rect">
            <a:avLst/>
          </a:prstGeom>
          <a:noFill/>
          <a:ln w="9525">
            <a:noFill/>
            <a:miter lim="800000"/>
            <a:headEnd/>
            <a:tailEnd/>
          </a:ln>
          <a:effectLst/>
        </p:spPr>
        <p:txBody>
          <a:bodyPr>
            <a:spAutoFit/>
          </a:bodyPr>
          <a:lstStyle/>
          <a:p>
            <a:pPr>
              <a:spcBef>
                <a:spcPct val="50000"/>
              </a:spcBef>
            </a:pPr>
            <a:r>
              <a:rPr lang="en-US" sz="2400" b="1">
                <a:solidFill>
                  <a:schemeClr val="bg1"/>
                </a:solidFill>
              </a:rPr>
              <a:t>Fig. 1-8,  p. 14</a:t>
            </a:r>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1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000000"/>
        </a:dk1>
        <a:lt1>
          <a:srgbClr val="DEF6F1"/>
        </a:lt1>
        <a:dk2>
          <a:srgbClr val="000000"/>
        </a:dk2>
        <a:lt2>
          <a:srgbClr val="969696"/>
        </a:lt2>
        <a:accent1>
          <a:srgbClr val="E6E6E6"/>
        </a:accent1>
        <a:accent2>
          <a:srgbClr val="8DC6FF"/>
        </a:accent2>
        <a:accent3>
          <a:srgbClr val="ECFAF7"/>
        </a:accent3>
        <a:accent4>
          <a:srgbClr val="000000"/>
        </a:accent4>
        <a:accent5>
          <a:srgbClr val="F0F0F0"/>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14">
        <a:dk1>
          <a:srgbClr val="000000"/>
        </a:dk1>
        <a:lt1>
          <a:srgbClr val="FFFFFF"/>
        </a:lt1>
        <a:dk2>
          <a:srgbClr val="000000"/>
        </a:dk2>
        <a:lt2>
          <a:srgbClr val="808080"/>
        </a:lt2>
        <a:accent1>
          <a:srgbClr val="B4DCFF"/>
        </a:accent1>
        <a:accent2>
          <a:srgbClr val="CCCCFF"/>
        </a:accent2>
        <a:accent3>
          <a:srgbClr val="FFFFFF"/>
        </a:accent3>
        <a:accent4>
          <a:srgbClr val="000000"/>
        </a:accent4>
        <a:accent5>
          <a:srgbClr val="D6EB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15">
        <a:dk1>
          <a:srgbClr val="000000"/>
        </a:dk1>
        <a:lt1>
          <a:srgbClr val="FFFFD9"/>
        </a:lt1>
        <a:dk2>
          <a:srgbClr val="000000"/>
        </a:dk2>
        <a:lt2>
          <a:srgbClr val="777777"/>
        </a:lt2>
        <a:accent1>
          <a:srgbClr val="EBEECA"/>
        </a:accent1>
        <a:accent2>
          <a:srgbClr val="DBFF75"/>
        </a:accent2>
        <a:accent3>
          <a:srgbClr val="FFFFE9"/>
        </a:accent3>
        <a:accent4>
          <a:srgbClr val="000000"/>
        </a:accent4>
        <a:accent5>
          <a:srgbClr val="F3F5E1"/>
        </a:accent5>
        <a:accent6>
          <a:srgbClr val="C6E769"/>
        </a:accent6>
        <a:hlink>
          <a:srgbClr val="8FA418"/>
        </a:hlink>
        <a:folHlink>
          <a:srgbClr val="FF7500"/>
        </a:folHlink>
      </a:clrScheme>
      <a:clrMap bg1="lt1" tx1="dk1" bg2="lt2" tx2="dk2" accent1="accent1" accent2="accent2" accent3="accent3" accent4="accent4" accent5="accent5" accent6="accent6" hlink="hlink" folHlink="folHlink"/>
    </a:extraClrScheme>
    <a:extraClrScheme>
      <a:clrScheme name="1_Custom Design 16">
        <a:dk1>
          <a:srgbClr val="58572B"/>
        </a:dk1>
        <a:lt1>
          <a:srgbClr val="008080"/>
        </a:lt1>
        <a:dk2>
          <a:srgbClr val="FFFF99"/>
        </a:dk2>
        <a:lt2>
          <a:srgbClr val="005A58"/>
        </a:lt2>
        <a:accent1>
          <a:srgbClr val="CCCC99"/>
        </a:accent1>
        <a:accent2>
          <a:srgbClr val="FFFFCC"/>
        </a:accent2>
        <a:accent3>
          <a:srgbClr val="AAC0C0"/>
        </a:accent3>
        <a:accent4>
          <a:srgbClr val="4A4923"/>
        </a:accent4>
        <a:accent5>
          <a:srgbClr val="E2E2CA"/>
        </a:accent5>
        <a:accent6>
          <a:srgbClr val="E7E7B9"/>
        </a:accent6>
        <a:hlink>
          <a:srgbClr val="990000"/>
        </a:hlink>
        <a:folHlink>
          <a:srgbClr val="663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4171</TotalTime>
  <Words>2770</Words>
  <Application>Microsoft Office PowerPoint</Application>
  <PresentationFormat>On-screen Show (4:3)</PresentationFormat>
  <Paragraphs>507</Paragraphs>
  <Slides>88</Slides>
  <Notes>86</Notes>
  <HiddenSlides>0</HiddenSlides>
  <MMClips>11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88</vt:i4>
      </vt:variant>
    </vt:vector>
  </HeadingPairs>
  <TitlesOfParts>
    <vt:vector size="90" baseType="lpstr">
      <vt:lpstr>1_Custom Design</vt:lpstr>
      <vt:lpstr>Image</vt:lpstr>
      <vt:lpstr>PART I:</vt:lpstr>
      <vt:lpstr>Lecture Outline</vt:lpstr>
      <vt:lpstr>AIR PRESSURE</vt:lpstr>
      <vt:lpstr>Slide 4</vt:lpstr>
      <vt:lpstr>AIR PRESSURE</vt:lpstr>
      <vt:lpstr>Air Density</vt:lpstr>
      <vt:lpstr>Air Density</vt:lpstr>
      <vt:lpstr>Air Density</vt:lpstr>
      <vt:lpstr>Slide 9</vt:lpstr>
      <vt:lpstr>PRESSURE &amp; DENSITY</vt:lpstr>
      <vt:lpstr>Slide 11</vt:lpstr>
      <vt:lpstr>Temperature Is…</vt:lpstr>
      <vt:lpstr>Slide 13</vt:lpstr>
      <vt:lpstr>Hot Air</vt:lpstr>
      <vt:lpstr>Cold Air</vt:lpstr>
      <vt:lpstr>Slide 16</vt:lpstr>
      <vt:lpstr>Measuring Temperature</vt:lpstr>
      <vt:lpstr>What Is Energy?</vt:lpstr>
      <vt:lpstr>2 General Categories of Energy</vt:lpstr>
      <vt:lpstr>2 General Categories of Energy</vt:lpstr>
      <vt:lpstr>Slide 21</vt:lpstr>
      <vt:lpstr>Slide 22</vt:lpstr>
      <vt:lpstr>Slide 23</vt:lpstr>
      <vt:lpstr>Slide 24</vt:lpstr>
      <vt:lpstr>First Law Of Thermodynamics</vt:lpstr>
      <vt:lpstr>Slide 26</vt:lpstr>
      <vt:lpstr>Heat Is…</vt:lpstr>
      <vt:lpstr>Mechanisms Of Energy Transfer</vt:lpstr>
      <vt:lpstr>Slide 29</vt:lpstr>
      <vt:lpstr>Mechanisms Of Energy Transfer</vt:lpstr>
      <vt:lpstr>Mechanisms Of Energy Transfer</vt:lpstr>
      <vt:lpstr>Slide 32</vt:lpstr>
      <vt:lpstr>Mechanisms Of Energy Transfer</vt:lpstr>
      <vt:lpstr>Slide 34</vt:lpstr>
      <vt:lpstr>Mechanisms Of Energy Transfer</vt:lpstr>
      <vt:lpstr>Mechanisms Of Energy Transfer</vt:lpstr>
      <vt:lpstr>Slide 37</vt:lpstr>
      <vt:lpstr>Slide 38</vt:lpstr>
      <vt:lpstr>Mechanisms Of Energy Transfer</vt:lpstr>
      <vt:lpstr>Stefan-Boltzman Law:</vt:lpstr>
      <vt:lpstr>Wien’s Law:</vt:lpstr>
      <vt:lpstr>Wien’s &amp; Stefan-Boltzman Laws </vt:lpstr>
      <vt:lpstr>Slide 43</vt:lpstr>
      <vt:lpstr>WATER in the Atmosphere</vt:lpstr>
      <vt:lpstr>Slide 45</vt:lpstr>
      <vt:lpstr>WATER in the Atmosphere</vt:lpstr>
      <vt:lpstr>WATER in the Atmosphere</vt:lpstr>
      <vt:lpstr>WATER in the Atmosphere</vt:lpstr>
      <vt:lpstr>Slide 49</vt:lpstr>
      <vt:lpstr>Slide 50</vt:lpstr>
      <vt:lpstr>Slide 51</vt:lpstr>
      <vt:lpstr>What Is The Atmosphere?</vt:lpstr>
      <vt:lpstr>Slide 53</vt:lpstr>
      <vt:lpstr>Evolution Of The Atmosphere</vt:lpstr>
      <vt:lpstr>Slide 55</vt:lpstr>
      <vt:lpstr>Slide 56</vt:lpstr>
      <vt:lpstr>Evolution Of The Atmosphere</vt:lpstr>
      <vt:lpstr>What Is The Atmosphere?</vt:lpstr>
      <vt:lpstr>Atmospheric Composition</vt:lpstr>
      <vt:lpstr>Atmospheric Composition</vt:lpstr>
      <vt:lpstr>Atmospheric Composition</vt:lpstr>
      <vt:lpstr>Slide 62</vt:lpstr>
      <vt:lpstr>Atmospheric Composition</vt:lpstr>
      <vt:lpstr>Atmospheric Composition</vt:lpstr>
      <vt:lpstr>Atmospheric Composition</vt:lpstr>
      <vt:lpstr>Atmospheric Composition</vt:lpstr>
      <vt:lpstr>Atmospheric Composition</vt:lpstr>
      <vt:lpstr>Atmospheric Composition</vt:lpstr>
      <vt:lpstr>Atmospheric Composition</vt:lpstr>
      <vt:lpstr>Slide 70</vt:lpstr>
      <vt:lpstr>Slide 71</vt:lpstr>
      <vt:lpstr>Atmospheric Composition</vt:lpstr>
      <vt:lpstr>Atmospheric Composition</vt:lpstr>
      <vt:lpstr>Slide 74</vt:lpstr>
      <vt:lpstr>Slide 75</vt:lpstr>
      <vt:lpstr>Slide 76</vt:lpstr>
      <vt:lpstr>Atmospheric Composition</vt:lpstr>
      <vt:lpstr>Atmospheric Composition</vt:lpstr>
      <vt:lpstr>Slide 79</vt:lpstr>
      <vt:lpstr>Atmospheric Composition</vt:lpstr>
      <vt:lpstr>Slide 81</vt:lpstr>
      <vt:lpstr>Atmospheric Composition</vt:lpstr>
      <vt:lpstr>Atmospheric Composition</vt:lpstr>
      <vt:lpstr>Slide 84</vt:lpstr>
      <vt:lpstr>Slide 85</vt:lpstr>
      <vt:lpstr>Atmospheric Composition</vt:lpstr>
      <vt:lpstr>Slide 87</vt:lpstr>
      <vt:lpstr>Slide 88</vt:lpstr>
    </vt:vector>
  </TitlesOfParts>
  <Company>FAU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I:</dc:title>
  <dc:creator>James Gammack-Clark</dc:creator>
  <cp:lastModifiedBy>geo-admin</cp:lastModifiedBy>
  <cp:revision>222</cp:revision>
  <cp:lastPrinted>1601-01-01T00:00:00Z</cp:lastPrinted>
  <dcterms:created xsi:type="dcterms:W3CDTF">2006-08-25T01:51:51Z</dcterms:created>
  <dcterms:modified xsi:type="dcterms:W3CDTF">2012-05-11T20:10:43Z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TC010721241033</vt:lpwstr>
  </property>
</Properties>
</file>